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aleway"/>
      <p:regular r:id="rId53"/>
      <p:bold r:id="rId54"/>
      <p:italic r:id="rId55"/>
      <p:boldItalic r:id="rId56"/>
    </p:embeddedFont>
    <p:embeddedFont>
      <p:font typeface="Raleway SemiBold"/>
      <p:regular r:id="rId57"/>
      <p:bold r:id="rId58"/>
      <p:italic r:id="rId59"/>
      <p:boldItalic r:id="rId60"/>
    </p:embeddedFont>
    <p:embeddedFont>
      <p:font typeface="Roboto"/>
      <p:regular r:id="rId61"/>
      <p:bold r:id="rId62"/>
      <p:italic r:id="rId63"/>
      <p:boldItalic r:id="rId64"/>
    </p:embeddedFont>
    <p:embeddedFont>
      <p:font typeface="Lato"/>
      <p:regular r:id="rId65"/>
      <p:bold r:id="rId66"/>
      <p:italic r:id="rId67"/>
      <p:boldItalic r:id="rId68"/>
    </p:embeddedFont>
    <p:embeddedFont>
      <p:font typeface="Lato Ligh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9DE2C3-2308-4C69-8C59-EF3DC3FB48BA}">
  <a:tblStyle styleId="{709DE2C3-2308-4C69-8C59-EF3DC3FB48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D80FCDF-89DB-4E6B-BE82-2038F549D40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LatoLigh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Light-italic.fntdata"/><Relationship Id="rId70" Type="http://schemas.openxmlformats.org/officeDocument/2006/relationships/font" Target="fonts/Lato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Lato-bold.fntdata"/><Relationship Id="rId21" Type="http://schemas.openxmlformats.org/officeDocument/2006/relationships/slide" Target="slides/slide15.xml"/><Relationship Id="rId65" Type="http://schemas.openxmlformats.org/officeDocument/2006/relationships/font" Target="fonts/Lato-regular.fntdata"/><Relationship Id="rId24" Type="http://schemas.openxmlformats.org/officeDocument/2006/relationships/slide" Target="slides/slide18.xml"/><Relationship Id="rId68" Type="http://schemas.openxmlformats.org/officeDocument/2006/relationships/font" Target="fonts/Lato-boldItalic.fntdata"/><Relationship Id="rId23" Type="http://schemas.openxmlformats.org/officeDocument/2006/relationships/slide" Target="slides/slide17.xml"/><Relationship Id="rId67" Type="http://schemas.openxmlformats.org/officeDocument/2006/relationships/font" Target="fonts/Lato-italic.fntdata"/><Relationship Id="rId60" Type="http://schemas.openxmlformats.org/officeDocument/2006/relationships/font" Target="fonts/RalewaySemiBold-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italic.fntdata"/><Relationship Id="rId10" Type="http://schemas.openxmlformats.org/officeDocument/2006/relationships/slide" Target="slides/slide4.xml"/><Relationship Id="rId54" Type="http://schemas.openxmlformats.org/officeDocument/2006/relationships/font" Target="fonts/Raleway-bold.fntdata"/><Relationship Id="rId13" Type="http://schemas.openxmlformats.org/officeDocument/2006/relationships/slide" Target="slides/slide7.xml"/><Relationship Id="rId57" Type="http://schemas.openxmlformats.org/officeDocument/2006/relationships/font" Target="fonts/RalewaySemiBold-regular.fntdata"/><Relationship Id="rId12" Type="http://schemas.openxmlformats.org/officeDocument/2006/relationships/slide" Target="slides/slide6.xml"/><Relationship Id="rId56" Type="http://schemas.openxmlformats.org/officeDocument/2006/relationships/font" Target="fonts/Raleway-boldItalic.fntdata"/><Relationship Id="rId15" Type="http://schemas.openxmlformats.org/officeDocument/2006/relationships/slide" Target="slides/slide9.xml"/><Relationship Id="rId59" Type="http://schemas.openxmlformats.org/officeDocument/2006/relationships/font" Target="fonts/RalewaySemiBold-italic.fntdata"/><Relationship Id="rId14" Type="http://schemas.openxmlformats.org/officeDocument/2006/relationships/slide" Target="slides/slide8.xml"/><Relationship Id="rId58" Type="http://schemas.openxmlformats.org/officeDocument/2006/relationships/font" Target="fonts/Raleway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100">
                <a:solidFill>
                  <a:schemeClr val="dk1"/>
                </a:solidFill>
              </a:rPr>
              <a:t>Hi everyone, we are group 7 and today we will be presenting on </a:t>
            </a:r>
            <a:r>
              <a:rPr lang="en-GB" sz="2100">
                <a:solidFill>
                  <a:schemeClr val="dk1"/>
                </a:solidFill>
              </a:rPr>
              <a:t>Predicting market segments of E-Commerce consumers based on their profitability using Clustering and Classification Methods</a:t>
            </a:r>
            <a:endParaRPr sz="21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5e1380e53d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5e1380e53d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We originally extracted the Brazilian E-commerce by Olist dataset from Kaggle. Olist is the largest department store in the Brazilian marketplace and the dataset has information of 100,000 orders made at multiple marketplaces from 2016 to 2018. An order can be viewed from multiple dimensions such us, order status, price and payment and product attributes. </a:t>
            </a:r>
            <a:endParaRPr sz="17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5e1380e53d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5e1380e53d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the original data schema that we have which has 9 dataset, for our project, we decided to only use 7 of them.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4cb48a97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4cb48a97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These are the dataset attributes that we will be using. The main changes in our dataset attributes from the previous presentation and now is that we added a new attribute in the customer dataset. We have the customer unique id which uniquely </a:t>
            </a:r>
            <a:r>
              <a:rPr lang="en-GB" sz="1500">
                <a:solidFill>
                  <a:schemeClr val="dk1"/>
                </a:solidFill>
              </a:rPr>
              <a:t>identify</a:t>
            </a:r>
            <a:r>
              <a:rPr lang="en-GB" sz="1500">
                <a:solidFill>
                  <a:schemeClr val="dk1"/>
                </a:solidFill>
              </a:rPr>
              <a:t> the </a:t>
            </a:r>
            <a:r>
              <a:rPr lang="en-GB" sz="1500">
                <a:solidFill>
                  <a:schemeClr val="dk1"/>
                </a:solidFill>
              </a:rPr>
              <a:t>customer</a:t>
            </a:r>
            <a:r>
              <a:rPr lang="en-GB" sz="1500">
                <a:solidFill>
                  <a:schemeClr val="dk1"/>
                </a:solidFill>
              </a:rPr>
              <a:t>.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GB" sz="1500">
                <a:solidFill>
                  <a:schemeClr val="dk1"/>
                </a:solidFill>
              </a:rPr>
              <a:t>For the dataset attributes, there is no changes from the previous presentation, however, we added 1 more dataset which is Review dataset anthat we used since the project proposal presentation are the same but we added 2 new atT</a:t>
            </a:r>
            <a:r>
              <a:rPr lang="en-GB" sz="1500">
                <a:solidFill>
                  <a:schemeClr val="dk1"/>
                </a:solidFill>
              </a:rPr>
              <a:t>hese are the following attributes that we will be using: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42900" lvl="0" marL="457200" rtl="0" algn="l">
              <a:spcBef>
                <a:spcPts val="0"/>
              </a:spcBef>
              <a:spcAft>
                <a:spcPts val="0"/>
              </a:spcAft>
              <a:buClr>
                <a:schemeClr val="dk1"/>
              </a:buClr>
              <a:buSzPts val="1800"/>
              <a:buAutoNum type="arabicPeriod"/>
            </a:pPr>
            <a:r>
              <a:rPr lang="en-GB" sz="1500">
                <a:solidFill>
                  <a:schemeClr val="dk1"/>
                </a:solidFill>
              </a:rPr>
              <a:t>We have customer id which is key to orders dataset</a:t>
            </a:r>
            <a:endParaRPr sz="1500">
              <a:solidFill>
                <a:schemeClr val="dk1"/>
              </a:solidFill>
            </a:endParaRPr>
          </a:p>
          <a:p>
            <a:pPr indent="-342900" lvl="0" marL="457200" rtl="0" algn="l">
              <a:spcBef>
                <a:spcPts val="0"/>
              </a:spcBef>
              <a:spcAft>
                <a:spcPts val="0"/>
              </a:spcAft>
              <a:buClr>
                <a:schemeClr val="dk1"/>
              </a:buClr>
              <a:buSzPts val="1800"/>
              <a:buAutoNum type="arabicPeriod"/>
            </a:pPr>
            <a:r>
              <a:rPr lang="en-GB" sz="1500">
                <a:solidFill>
                  <a:schemeClr val="dk1"/>
                </a:solidFill>
              </a:rPr>
              <a:t>We have customer state</a:t>
            </a:r>
            <a:endParaRPr sz="1500">
              <a:solidFill>
                <a:schemeClr val="dk1"/>
              </a:solidFill>
            </a:endParaRPr>
          </a:p>
          <a:p>
            <a:pPr indent="-342900" lvl="0" marL="457200" rtl="0" algn="l">
              <a:spcBef>
                <a:spcPts val="0"/>
              </a:spcBef>
              <a:spcAft>
                <a:spcPts val="0"/>
              </a:spcAft>
              <a:buClr>
                <a:schemeClr val="dk1"/>
              </a:buClr>
              <a:buSzPts val="1800"/>
              <a:buAutoNum type="arabicPeriod"/>
            </a:pPr>
            <a:r>
              <a:rPr lang="en-GB" sz="1500">
                <a:solidFill>
                  <a:schemeClr val="dk1"/>
                </a:solidFill>
              </a:rPr>
              <a:t>We have customer unique id which is the unique identifier of a customer.</a:t>
            </a:r>
            <a:endParaRPr sz="1500">
              <a:solidFill>
                <a:schemeClr val="dk1"/>
              </a:solidFill>
            </a:endParaRPr>
          </a:p>
          <a:p>
            <a:pPr indent="-342900" lvl="0" marL="457200" rtl="0" algn="l">
              <a:spcBef>
                <a:spcPts val="0"/>
              </a:spcBef>
              <a:spcAft>
                <a:spcPts val="0"/>
              </a:spcAft>
              <a:buClr>
                <a:schemeClr val="dk1"/>
              </a:buClr>
              <a:buSzPts val="1800"/>
              <a:buAutoNum type="arabicPeriod"/>
            </a:pPr>
            <a:r>
              <a:rPr lang="en-GB" sz="1500">
                <a:solidFill>
                  <a:schemeClr val="dk1"/>
                </a:solidFill>
              </a:rPr>
              <a:t>We have order id which is the unique identifier of the order </a:t>
            </a:r>
            <a:endParaRPr sz="1500">
              <a:solidFill>
                <a:schemeClr val="dk1"/>
              </a:solidFill>
            </a:endParaRPr>
          </a:p>
          <a:p>
            <a:pPr indent="-342900" lvl="0" marL="457200" rtl="0" algn="l">
              <a:spcBef>
                <a:spcPts val="0"/>
              </a:spcBef>
              <a:spcAft>
                <a:spcPts val="0"/>
              </a:spcAft>
              <a:buClr>
                <a:schemeClr val="dk1"/>
              </a:buClr>
              <a:buSzPts val="1800"/>
              <a:buAutoNum type="arabicPeriod"/>
            </a:pPr>
            <a:r>
              <a:rPr lang="en-GB" sz="1500">
                <a:solidFill>
                  <a:schemeClr val="dk1"/>
                </a:solidFill>
              </a:rPr>
              <a:t>We have payment type that is chosen by the customer. They are 4 payment types - credit card, voucher, boleto and debit card. A customer can choose more than 1 payment types for each purchase. So in this example, 1 represents yes, the customer will be using credit card and 0 means no. </a:t>
            </a:r>
            <a:endParaRPr sz="1500">
              <a:solidFill>
                <a:schemeClr val="dk1"/>
              </a:solidFill>
            </a:endParaRPr>
          </a:p>
          <a:p>
            <a:pPr indent="-342900" lvl="0" marL="457200" rtl="0" algn="l">
              <a:spcBef>
                <a:spcPts val="0"/>
              </a:spcBef>
              <a:spcAft>
                <a:spcPts val="0"/>
              </a:spcAft>
              <a:buClr>
                <a:schemeClr val="dk1"/>
              </a:buClr>
              <a:buSzPts val="1800"/>
              <a:buAutoNum type="arabicPeriod"/>
            </a:pPr>
            <a:r>
              <a:rPr lang="en-GB" sz="1500">
                <a:solidFill>
                  <a:schemeClr val="dk1"/>
                </a:solidFill>
              </a:rPr>
              <a:t>We have payment installment which is the no. of installments chosen by the customer </a:t>
            </a:r>
            <a:endParaRPr sz="1500">
              <a:solidFill>
                <a:schemeClr val="dk1"/>
              </a:solidFill>
            </a:endParaRPr>
          </a:p>
          <a:p>
            <a:pPr indent="-342900" lvl="0" marL="457200" rtl="0" algn="l">
              <a:spcBef>
                <a:spcPts val="0"/>
              </a:spcBef>
              <a:spcAft>
                <a:spcPts val="0"/>
              </a:spcAft>
              <a:buClr>
                <a:schemeClr val="dk1"/>
              </a:buClr>
              <a:buSzPts val="1800"/>
              <a:buAutoNum type="arabicPeriod"/>
            </a:pPr>
            <a:r>
              <a:rPr lang="en-GB" sz="1500">
                <a:solidFill>
                  <a:schemeClr val="dk1"/>
                </a:solidFill>
              </a:rPr>
              <a:t>We have payment value which is the amount the customer needs to pay </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84cb48a97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84cb48a97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We also added the product category names in </a:t>
            </a:r>
            <a:r>
              <a:rPr lang="en-GB" sz="1500">
                <a:solidFill>
                  <a:schemeClr val="dk1"/>
                </a:solidFill>
              </a:rPr>
              <a:t>portuguese</a:t>
            </a:r>
            <a:r>
              <a:rPr lang="en-GB" sz="1500">
                <a:solidFill>
                  <a:schemeClr val="dk1"/>
                </a:solidFill>
              </a:rPr>
              <a:t> under the product dataset and last we added a new dataset review with an attribute of review score ranging from 1-5 in integer given by the customer on a satisfaction survey.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845339889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845339889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Next, daniel and i will be talking about the data </a:t>
            </a:r>
            <a:r>
              <a:rPr lang="en-GB" sz="1500"/>
              <a:t>preprocessing</a:t>
            </a:r>
            <a:r>
              <a:rPr lang="en-GB" sz="1500"/>
              <a:t> &amp; EDA.</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85d07243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85d07243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For our data preprocessing, with our current dataset, we did a feature selection from 37 columns originally to 21 columns. </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85d07243b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85d07243b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To further explain, each row represent one transaction and with our goal in mind to predict which customer segment a </a:t>
            </a:r>
            <a:r>
              <a:rPr lang="en-GB" sz="1500"/>
              <a:t>particular</a:t>
            </a:r>
            <a:r>
              <a:rPr lang="en-GB" sz="1500"/>
              <a:t> customer belong to, we need to transform our dataset to display customer level. Furthermore, out lit review that we have researched and </a:t>
            </a:r>
            <a:r>
              <a:rPr lang="en-GB" sz="1500"/>
              <a:t>analyzed</a:t>
            </a:r>
            <a:r>
              <a:rPr lang="en-GB" sz="1500"/>
              <a:t> on showed many case studies leveraging on customer level. Hence, we removed any duplicated data and did a one hot encoding for payment type to allow aggregation and accurate capturing of multiple types from a particular customer. </a:t>
            </a:r>
            <a:endParaRPr sz="1500"/>
          </a:p>
          <a:p>
            <a:pPr indent="0" lvl="0" marL="0" rtl="0" algn="l">
              <a:spcBef>
                <a:spcPts val="0"/>
              </a:spcBef>
              <a:spcAft>
                <a:spcPts val="0"/>
              </a:spcAft>
              <a:buNone/>
            </a:pPr>
            <a:br>
              <a:rPr lang="en-GB" sz="1500"/>
            </a:br>
            <a:r>
              <a:rPr lang="en-GB" sz="1500"/>
              <a:t>We also added new columns which are Order recency, frequency, </a:t>
            </a:r>
            <a:r>
              <a:rPr lang="en-GB" sz="1500"/>
              <a:t>monetary</a:t>
            </a:r>
            <a:r>
              <a:rPr lang="en-GB" sz="1500"/>
              <a:t> and most expensive product category. </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85d07243b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85d07243b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In </a:t>
            </a:r>
            <a:r>
              <a:rPr lang="en-GB" sz="1500"/>
              <a:t>continuation</a:t>
            </a:r>
            <a:r>
              <a:rPr lang="en-GB" sz="1500"/>
              <a:t> of our data pre processing, we removed any outlier that existed based on RFM, We first displayed the distribution for RFM and then used the inter quartile range and standard deviation methods of which this allows to identify the outliers. After investigating the outliers. In particular, lookin</a:t>
            </a:r>
            <a:r>
              <a:rPr lang="en-GB" sz="1500"/>
              <a:t>g at the </a:t>
            </a:r>
            <a:r>
              <a:rPr lang="en-GB" sz="1500"/>
              <a:t>monetary</a:t>
            </a:r>
            <a:r>
              <a:rPr lang="en-GB" sz="1500"/>
              <a:t> column which has a max purchased value of 3800SGD, we decided to remove this particular customer. Reason because upon looking at the product category of the customer’s purchase, the customer bought something in the fixed telephony category which refers to mobile devices and it is unlikely for one to spend so much on a phone. Moving on, daniel will talk about the EDA process.</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5e1380e53d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5e1380e53d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000">
                <a:solidFill>
                  <a:schemeClr val="dk1"/>
                </a:solidFill>
              </a:rPr>
              <a:t>Thanks Helisa. </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Moving on to our EDA, one thing we noticed was that most customers are not frequent customers.</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There also did not seem to be any obvious relationship and for mean number of installments and total payment, </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And we had some insights where most customers opted for instalments which were usually 10 or less. </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rgbClr val="111111"/>
              </a:solidFill>
              <a:highlight>
                <a:srgbClr val="FFFFFF"/>
              </a:highlight>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t/>
            </a:r>
            <a:endParaRPr sz="200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5e1380e53d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5e1380e53d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Regarding orders per month, we saw an increase in orders from 2016 and these orders were usually placed between 9am-11pm which seemed reasonable. </a:t>
            </a:r>
            <a:endParaRPr sz="2000"/>
          </a:p>
          <a:p>
            <a:pPr indent="0" lvl="0" marL="0" rtl="0" algn="l">
              <a:spcBef>
                <a:spcPts val="0"/>
              </a:spcBef>
              <a:spcAft>
                <a:spcPts val="0"/>
              </a:spcAft>
              <a:buNone/>
            </a:pPr>
            <a:r>
              <a:rPr lang="en-GB" sz="2000"/>
              <a:t>The top states based on payment sum were Sao Paulo and Rio de Janeiro </a:t>
            </a:r>
            <a:endParaRPr sz="2000"/>
          </a:p>
          <a:p>
            <a:pPr indent="0" lvl="0" marL="0" rtl="0" algn="l">
              <a:spcBef>
                <a:spcPts val="0"/>
              </a:spcBef>
              <a:spcAft>
                <a:spcPts val="0"/>
              </a:spcAft>
              <a:buNone/>
            </a:pPr>
            <a:r>
              <a:t/>
            </a:r>
            <a:endParaRPr sz="2000"/>
          </a:p>
          <a:p>
            <a:pPr indent="0" lvl="0" marL="0" rtl="0" algn="l">
              <a:lnSpc>
                <a:spcPct val="130000"/>
              </a:lnSpc>
              <a:spcBef>
                <a:spcPts val="0"/>
              </a:spcBef>
              <a:spcAft>
                <a:spcPts val="0"/>
              </a:spcAft>
              <a:buClr>
                <a:schemeClr val="dk1"/>
              </a:buClr>
              <a:buSzPts val="1100"/>
              <a:buFont typeface="Arial"/>
              <a:buNone/>
            </a:pPr>
            <a:r>
              <a:rPr lang="en-GB" sz="2000">
                <a:solidFill>
                  <a:srgbClr val="111111"/>
                </a:solidFill>
                <a:highlight>
                  <a:schemeClr val="lt1"/>
                </a:highlight>
                <a:latin typeface="Roboto"/>
                <a:ea typeface="Roboto"/>
                <a:cs typeface="Roboto"/>
                <a:sym typeface="Roboto"/>
              </a:rPr>
              <a:t>Sao Paulo -SP </a:t>
            </a:r>
            <a:endParaRPr sz="2000">
              <a:solidFill>
                <a:srgbClr val="111111"/>
              </a:solidFill>
              <a:highlight>
                <a:schemeClr val="lt1"/>
              </a:highlight>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lang="en-GB" sz="2000">
                <a:solidFill>
                  <a:srgbClr val="111111"/>
                </a:solidFill>
                <a:highlight>
                  <a:schemeClr val="lt1"/>
                </a:highlight>
                <a:latin typeface="Roboto"/>
                <a:ea typeface="Roboto"/>
                <a:cs typeface="Roboto"/>
                <a:sym typeface="Roboto"/>
              </a:rPr>
              <a:t>Rio de Janeiro-RJ</a:t>
            </a:r>
            <a:endParaRPr sz="20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e137d8f6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e137d8f6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This is the agenda of our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e1380e53d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5e1380e53d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[daniel] </a:t>
            </a:r>
            <a:endParaRPr sz="2000"/>
          </a:p>
          <a:p>
            <a:pPr indent="0" lvl="0" marL="0" rtl="0" algn="l">
              <a:spcBef>
                <a:spcPts val="0"/>
              </a:spcBef>
              <a:spcAft>
                <a:spcPts val="0"/>
              </a:spcAft>
              <a:buClr>
                <a:schemeClr val="dk1"/>
              </a:buClr>
              <a:buSzPts val="1100"/>
              <a:buFont typeface="Arial"/>
              <a:buNone/>
            </a:pPr>
            <a:r>
              <a:rPr lang="en-GB" sz="2000">
                <a:solidFill>
                  <a:schemeClr val="dk1"/>
                </a:solidFill>
              </a:rPr>
              <a:t>Moving on to our methodology, </a:t>
            </a:r>
            <a:endParaRPr sz="2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845339889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845339889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[daniel]</a:t>
            </a:r>
            <a:endParaRPr sz="2000"/>
          </a:p>
          <a:p>
            <a:pPr indent="0" lvl="0" marL="0" rtl="0" algn="l">
              <a:spcBef>
                <a:spcPts val="0"/>
              </a:spcBef>
              <a:spcAft>
                <a:spcPts val="0"/>
              </a:spcAft>
              <a:buNone/>
            </a:pPr>
            <a:r>
              <a:rPr lang="en-GB" sz="2000"/>
              <a:t>So for our project, one of the main challenges was figuring out how we were going to find value segments for customers in our dataset, as well as defining what these “value segments” are. To tackle this, our group explored a business method of segmentation, called the RFM scoring as well as data mining clustering techniques such as K-means clustering and K-prototype clustering.</a:t>
            </a:r>
            <a:r>
              <a:rPr lang="en-GB" sz="2000">
                <a:solidFill>
                  <a:schemeClr val="dk1"/>
                </a:solidFill>
              </a:rPr>
              <a:t> </a:t>
            </a:r>
            <a:endParaRPr sz="2000">
              <a:solidFill>
                <a:schemeClr val="dk1"/>
              </a:solidFill>
            </a:endParaRPr>
          </a:p>
          <a:p>
            <a:pPr indent="0" lvl="0" marL="0" rtl="0" algn="l">
              <a:spcBef>
                <a:spcPts val="0"/>
              </a:spcBef>
              <a:spcAft>
                <a:spcPts val="0"/>
              </a:spcAft>
              <a:buNone/>
            </a:pPr>
            <a:r>
              <a:rPr lang="en-GB" sz="2000">
                <a:solidFill>
                  <a:schemeClr val="dk1"/>
                </a:solidFill>
              </a:rPr>
              <a:t>Amongst all these methods, we then chose the best clustering method</a:t>
            </a:r>
            <a:r>
              <a:rPr lang="en-GB" sz="2000"/>
              <a:t> to generate “pseudo labels” in our dataset which we later used for classification to ultimately predict which value segment a customer will fall into.</a:t>
            </a:r>
            <a:endParaRPr sz="2000"/>
          </a:p>
          <a:p>
            <a:pPr indent="0" lvl="0" marL="0" rtl="0" algn="l">
              <a:spcBef>
                <a:spcPts val="0"/>
              </a:spcBef>
              <a:spcAft>
                <a:spcPts val="0"/>
              </a:spcAft>
              <a:buNone/>
            </a:pPr>
            <a:r>
              <a:rPr lang="en-GB" sz="2000"/>
              <a:t>Im sure most of us are new to the term “RFM scoring” and “K-Prototype”, but dont worry because we will cover what they are very soon.  </a:t>
            </a:r>
            <a:endParaRPr sz="2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865a089bab_3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865a089bab_3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[daniel]</a:t>
            </a:r>
            <a:endParaRPr sz="2000"/>
          </a:p>
          <a:p>
            <a:pPr indent="0" lvl="0" marL="0" rtl="0" algn="l">
              <a:spcBef>
                <a:spcPts val="0"/>
              </a:spcBef>
              <a:spcAft>
                <a:spcPts val="0"/>
              </a:spcAft>
              <a:buNone/>
            </a:pPr>
            <a:r>
              <a:rPr lang="en-GB"/>
              <a:t>Also, before moving on to our customer segmentation and clustering, our group wants to highlight two additional metrics besides SSE to evaluate our clusters based on clustering algorithms.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first metric is the Calinski Harabasz Score which is the </a:t>
            </a:r>
            <a:r>
              <a:rPr lang="en-GB">
                <a:solidFill>
                  <a:srgbClr val="212529"/>
                </a:solidFill>
                <a:highlight>
                  <a:schemeClr val="lt1"/>
                </a:highlight>
                <a:latin typeface="Roboto"/>
                <a:ea typeface="Roboto"/>
                <a:cs typeface="Roboto"/>
                <a:sym typeface="Roboto"/>
              </a:rPr>
              <a:t>ratio of the sum of between-cluster dispersion and of within-cluster dispersion</a:t>
            </a:r>
            <a:endParaRPr/>
          </a:p>
          <a:p>
            <a:pPr indent="0" lvl="0" marL="0" rtl="0" algn="l">
              <a:lnSpc>
                <a:spcPct val="115000"/>
              </a:lnSpc>
              <a:spcBef>
                <a:spcPts val="0"/>
              </a:spcBef>
              <a:spcAft>
                <a:spcPts val="0"/>
              </a:spcAft>
              <a:buNone/>
            </a:pPr>
            <a:r>
              <a:rPr lang="en-GB">
                <a:solidFill>
                  <a:srgbClr val="212529"/>
                </a:solidFill>
                <a:highlight>
                  <a:srgbClr val="FFFFFF"/>
                </a:highlight>
                <a:latin typeface="Roboto"/>
                <a:ea typeface="Roboto"/>
                <a:cs typeface="Roboto"/>
                <a:sym typeface="Roboto"/>
              </a:rPr>
              <a:t>To put it simply, higher values of the calinski score </a:t>
            </a:r>
            <a:r>
              <a:rPr lang="en-GB">
                <a:solidFill>
                  <a:srgbClr val="212529"/>
                </a:solidFill>
                <a:highlight>
                  <a:srgbClr val="FFFFFF"/>
                </a:highlight>
                <a:latin typeface="Roboto"/>
                <a:ea typeface="Roboto"/>
                <a:cs typeface="Roboto"/>
                <a:sym typeface="Roboto"/>
              </a:rPr>
              <a:t>means</a:t>
            </a:r>
            <a:r>
              <a:rPr lang="en-GB">
                <a:solidFill>
                  <a:srgbClr val="212529"/>
                </a:solidFill>
                <a:highlight>
                  <a:srgbClr val="FFFFFF"/>
                </a:highlight>
                <a:latin typeface="Roboto"/>
                <a:ea typeface="Roboto"/>
                <a:cs typeface="Roboto"/>
                <a:sym typeface="Roboto"/>
              </a:rPr>
              <a:t> better clustering because you want a higher value of  </a:t>
            </a:r>
            <a:r>
              <a:rPr lang="en-GB">
                <a:solidFill>
                  <a:srgbClr val="212529"/>
                </a:solidFill>
                <a:highlight>
                  <a:schemeClr val="lt1"/>
                </a:highlight>
                <a:latin typeface="Roboto"/>
                <a:ea typeface="Roboto"/>
                <a:cs typeface="Roboto"/>
                <a:sym typeface="Roboto"/>
              </a:rPr>
              <a:t>between-cluster dispersion </a:t>
            </a:r>
            <a:r>
              <a:rPr lang="en-GB">
                <a:solidFill>
                  <a:srgbClr val="212529"/>
                </a:solidFill>
                <a:highlight>
                  <a:srgbClr val="FFFFFF"/>
                </a:highlight>
                <a:latin typeface="Roboto"/>
                <a:ea typeface="Roboto"/>
                <a:cs typeface="Roboto"/>
                <a:sym typeface="Roboto"/>
              </a:rPr>
              <a:t>and a lower value of within-cluster dispersion.</a:t>
            </a:r>
            <a:endParaRPr>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GB">
                <a:solidFill>
                  <a:srgbClr val="212529"/>
                </a:solidFill>
                <a:highlight>
                  <a:srgbClr val="FFFFFF"/>
                </a:highlight>
                <a:latin typeface="Roboto"/>
                <a:ea typeface="Roboto"/>
                <a:cs typeface="Roboto"/>
                <a:sym typeface="Roboto"/>
              </a:rPr>
              <a:t>The second metric would be the Davies-Bouldin Index Score which is </a:t>
            </a:r>
            <a:r>
              <a:rPr lang="en-GB">
                <a:solidFill>
                  <a:srgbClr val="212529"/>
                </a:solidFill>
                <a:highlight>
                  <a:schemeClr val="lt1"/>
                </a:highlight>
                <a:latin typeface="Roboto"/>
                <a:ea typeface="Roboto"/>
                <a:cs typeface="Roboto"/>
                <a:sym typeface="Roboto"/>
              </a:rPr>
              <a:t>defined as the average similarity measure of each cluster with its most similar cluster.</a:t>
            </a:r>
            <a:endParaRPr>
              <a:solidFill>
                <a:srgbClr val="212529"/>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None/>
            </a:pPr>
            <a:r>
              <a:rPr lang="en-GB">
                <a:solidFill>
                  <a:srgbClr val="212529"/>
                </a:solidFill>
                <a:highlight>
                  <a:srgbClr val="FFFFFF"/>
                </a:highlight>
                <a:latin typeface="Roboto"/>
                <a:ea typeface="Roboto"/>
                <a:cs typeface="Roboto"/>
                <a:sym typeface="Roboto"/>
              </a:rPr>
              <a:t>The</a:t>
            </a:r>
            <a:r>
              <a:rPr lang="en-GB">
                <a:solidFill>
                  <a:srgbClr val="212529"/>
                </a:solidFill>
                <a:highlight>
                  <a:srgbClr val="FFFFFF"/>
                </a:highlight>
                <a:latin typeface="Roboto"/>
                <a:ea typeface="Roboto"/>
                <a:cs typeface="Roboto"/>
                <a:sym typeface="Roboto"/>
              </a:rPr>
              <a:t> similarity is the ratio of within-cluster distances to between-cluster distances. Thus, Lower values mean clusters which are farther apart and less dispersed which reflects better clustering</a:t>
            </a:r>
            <a:endParaRPr>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845339889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845339889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[daniel]</a:t>
            </a:r>
            <a:endParaRPr sz="2000"/>
          </a:p>
          <a:p>
            <a:pPr indent="0" lvl="0" marL="0" rtl="0" algn="l">
              <a:spcBef>
                <a:spcPts val="0"/>
              </a:spcBef>
              <a:spcAft>
                <a:spcPts val="0"/>
              </a:spcAft>
              <a:buNone/>
            </a:pPr>
            <a:r>
              <a:rPr lang="en-GB" sz="2000"/>
              <a:t>Moving on to the consumer segmentation</a:t>
            </a:r>
            <a:endParaRPr sz="2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84533988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84533988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[daniel]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 first method an existing business method called rfm scoring, with rfm standing for (recency, frequency, and Monetary). </a:t>
            </a:r>
            <a:endParaRPr sz="2000"/>
          </a:p>
          <a:p>
            <a:pPr indent="0" lvl="0" marL="0" rtl="0" algn="l">
              <a:spcBef>
                <a:spcPts val="0"/>
              </a:spcBef>
              <a:spcAft>
                <a:spcPts val="0"/>
              </a:spcAft>
              <a:buNone/>
            </a:pPr>
            <a:r>
              <a:rPr lang="en-GB" sz="2000"/>
              <a:t>Recency measures the number of days since our last order, frequency would be the number of orders a </a:t>
            </a:r>
            <a:r>
              <a:rPr lang="en-GB" sz="2000"/>
              <a:t>customer</a:t>
            </a:r>
            <a:r>
              <a:rPr lang="en-GB" sz="2000"/>
              <a:t> has made, and monetary is the total value of all orders. </a:t>
            </a:r>
            <a:endParaRPr sz="2000"/>
          </a:p>
          <a:p>
            <a:pPr indent="0" lvl="0" marL="0" rtl="0" algn="l">
              <a:spcBef>
                <a:spcPts val="0"/>
              </a:spcBef>
              <a:spcAft>
                <a:spcPts val="0"/>
              </a:spcAft>
              <a:buNone/>
            </a:pPr>
            <a:r>
              <a:rPr lang="en-GB" sz="2000"/>
              <a:t>Our group did feature engineering for these attributes and proceeded with quantile based discretization to give a score from 1-5 for these new features.</a:t>
            </a:r>
            <a:endParaRPr sz="2000"/>
          </a:p>
          <a:p>
            <a:pPr indent="0" lvl="0" marL="0" rtl="0" algn="l">
              <a:spcBef>
                <a:spcPts val="0"/>
              </a:spcBef>
              <a:spcAft>
                <a:spcPts val="0"/>
              </a:spcAft>
              <a:buNone/>
            </a:pPr>
            <a:r>
              <a:rPr lang="en-GB" sz="2000"/>
              <a:t>These score were then concatenated to give a final rfm score. So for example if we had a score of 4 for recency, 1 for frequency, and 4 for monetary, the final rfm value would be 414.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With these score, the customer was then mapped to a customer profile and these profiles were derived from existing literature from bloomreach</a:t>
            </a:r>
            <a:endParaRPr sz="20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865a089bab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865a089bab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[daniel]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This slide shows the profiles based on rfm scoring, and we put the link of the study in the bottom of the slide. </a:t>
            </a:r>
            <a:endParaRPr sz="2000"/>
          </a:p>
          <a:p>
            <a:pPr indent="0" lvl="0" marL="0" rtl="0" algn="l">
              <a:spcBef>
                <a:spcPts val="0"/>
              </a:spcBef>
              <a:spcAft>
                <a:spcPts val="0"/>
              </a:spcAft>
              <a:buNone/>
            </a:pPr>
            <a:r>
              <a:rPr lang="en-GB" sz="2000"/>
              <a:t>The study suggested the different customer segments as well as actionable tips for these segments</a:t>
            </a:r>
            <a:endParaRPr sz="2000"/>
          </a:p>
          <a:p>
            <a:pPr indent="0" lvl="0" marL="0" rtl="0" algn="l">
              <a:spcBef>
                <a:spcPts val="0"/>
              </a:spcBef>
              <a:spcAft>
                <a:spcPts val="0"/>
              </a:spcAft>
              <a:buNone/>
            </a:pPr>
            <a:r>
              <a:rPr lang="en-GB" sz="2000"/>
              <a:t>For example, Champion customers are those who has bought recently, often, and also spent a lot of money. What a business can do with this customer segment is to reward them and use them to promote </a:t>
            </a:r>
            <a:r>
              <a:rPr lang="en-GB" sz="2000"/>
              <a:t>their</a:t>
            </a:r>
            <a:r>
              <a:rPr lang="en-GB" sz="2000"/>
              <a:t> bran</a:t>
            </a:r>
            <a:r>
              <a:rPr lang="en-GB" sz="2000"/>
              <a:t>d</a:t>
            </a:r>
            <a:r>
              <a:rPr lang="en-GB" sz="2000"/>
              <a:t>.</a:t>
            </a:r>
            <a:endParaRPr sz="2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865a089ba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865a089ba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[daniel]</a:t>
            </a:r>
            <a:endParaRPr sz="2000"/>
          </a:p>
          <a:p>
            <a:pPr indent="0" lvl="0" marL="0" rtl="0" algn="l">
              <a:spcBef>
                <a:spcPts val="0"/>
              </a:spcBef>
              <a:spcAft>
                <a:spcPts val="0"/>
              </a:spcAft>
              <a:buNone/>
            </a:pPr>
            <a:r>
              <a:rPr lang="en-GB" sz="2000"/>
              <a:t>We used the same method on our dataset, and came up with these visualisations - a treemap of our customer segments based on median monetary value, a 3d scatterplot, as well as the distribution of these segments for our data.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One thing we could notice right away using this method is that our data consists mostly of potential </a:t>
            </a:r>
            <a:r>
              <a:rPr lang="en-GB" sz="2000"/>
              <a:t>loyalist</a:t>
            </a:r>
            <a:r>
              <a:rPr lang="en-GB" sz="2000"/>
              <a:t> customers - who are customers that have bought recently and spent a good sum. Based on this alone, business can have actionable insights such as offering membership and loyalty programs to keep them engaged.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With regards to pros and cons, the main </a:t>
            </a:r>
            <a:r>
              <a:rPr lang="en-GB" sz="2000"/>
              <a:t>advantage</a:t>
            </a:r>
            <a:r>
              <a:rPr lang="en-GB" sz="2000"/>
              <a:t> would be that the segmentation is easily interpretable, with backup </a:t>
            </a:r>
            <a:r>
              <a:rPr lang="en-GB" sz="2000"/>
              <a:t>existing</a:t>
            </a:r>
            <a:r>
              <a:rPr lang="en-GB" sz="2000"/>
              <a:t> </a:t>
            </a:r>
            <a:r>
              <a:rPr lang="en-GB" sz="2000"/>
              <a:t>literature which also leads to it being highly actionable. For disadvantage, the main one would be that there are 11 fixed segments, which may not be representative for all customer profiles</a:t>
            </a:r>
            <a:endParaRPr sz="20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845339889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845339889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Moving on to </a:t>
            </a:r>
            <a:r>
              <a:rPr lang="en-GB"/>
              <a:t>segmentation</a:t>
            </a:r>
            <a:r>
              <a:rPr lang="en-GB"/>
              <a:t> </a:t>
            </a:r>
            <a:r>
              <a:rPr lang="en-GB"/>
              <a:t>using K-means clustering. K-means clustering </a:t>
            </a:r>
            <a:r>
              <a:rPr lang="en-GB">
                <a:solidFill>
                  <a:schemeClr val="dk1"/>
                </a:solidFill>
              </a:rPr>
              <a:t>is a centroid-based clustering algorithm, where we calculate the distance between each data point and a centroid to assign it to a cluster. The goal is to identify the K number of clusters that is optimum for our dataset.To do so, w</a:t>
            </a:r>
            <a:r>
              <a:rPr lang="en-GB"/>
              <a:t>e performed feature engineering and feature selection. Order Recency, Frequency of orders and Total monetary values were selected, also known as RFM. Other selected features are Number of payment installments required, review score and percentage of purchases paid with credit card, vouchers, debit card and boleto. After which, we normalize the data and performed PCA. From the PCA results, 6 principle components were selected that explain 83.9% of the total variation.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865a089bab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865a089bab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we found the optimal number of clusters using Elbow Method. With PCA, the optimal number of clusters were 7, SSE was 168,482 and Calinski Harabasz score was 42531. On the other hand without PCA, </a:t>
            </a:r>
            <a:r>
              <a:rPr lang="en-GB">
                <a:solidFill>
                  <a:schemeClr val="dk1"/>
                </a:solidFill>
              </a:rPr>
              <a:t>the optimal number of clusters were 6, SSE was 285694 and Calinski Harabasz score was 24980. By comparing the results with PCA and without PCA, we selected the K-means model with PCA as it had a lower SSE and higher Calinski Harabasz score.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845339889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845339889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performed segmentation using K-Prototype which i</a:t>
            </a:r>
            <a:r>
              <a:rPr lang="en-GB">
                <a:solidFill>
                  <a:schemeClr val="dk1"/>
                </a:solidFill>
              </a:rPr>
              <a:t>s a hybrid clustering algorithm that can process Categorical Data and Numerical Datas. Our gorup wanted to analyse the categorical variables of our dataset and used K-Prototype to do so.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 During feature selection, the continuous variables selected are recency, frequency, monetary, review score and number of installments requires. While the Categorical variables are payment methods </a:t>
            </a:r>
            <a:r>
              <a:rPr lang="en-GB">
                <a:solidFill>
                  <a:schemeClr val="dk1"/>
                </a:solidFill>
                <a:latin typeface="Lato"/>
                <a:ea typeface="Lato"/>
                <a:cs typeface="Lato"/>
                <a:sym typeface="Lato"/>
              </a:rPr>
              <a:t>such as Credit Card, Voucher, Boleto &amp; Debit Card (1: Used, 0: Never Used), Customer state and most Expensive Product Category Bought. We then Normalised the continuous variables and performed PCA on  them. From which, 4 principle components were selected that explained 87% of variation.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chemeClr val="dk1"/>
                </a:solidFill>
              </a:rPr>
              <a:t>M</a:t>
            </a:r>
            <a:r>
              <a:rPr lang="en-GB" sz="1800">
                <a:solidFill>
                  <a:schemeClr val="dk1"/>
                </a:solidFill>
              </a:rPr>
              <a:t>oving on to our current landscape, t</a:t>
            </a:r>
            <a:r>
              <a:rPr lang="en-GB" sz="1800">
                <a:solidFill>
                  <a:schemeClr val="dk1"/>
                </a:solidFill>
              </a:rPr>
              <a:t>he digital economy is becoming more and more profitable, especially after the pandemic which has boosted the number of people as well as the amount spent on online platforms. In fact, the South East Asian digital economy is projected to reach 1t gross merchandise value by 2030</a:t>
            </a:r>
            <a:endParaRPr sz="1800">
              <a:solidFill>
                <a:schemeClr val="dk1"/>
              </a:solidFill>
            </a:endParaRPr>
          </a:p>
          <a:p>
            <a:pPr indent="0" lvl="0" marL="0" rtl="0" algn="l">
              <a:spcBef>
                <a:spcPts val="0"/>
              </a:spcBef>
              <a:spcAft>
                <a:spcPts val="0"/>
              </a:spcAft>
              <a:buNone/>
            </a:pPr>
            <a:r>
              <a:t/>
            </a:r>
            <a:endParaRPr sz="1800"/>
          </a:p>
          <a:p>
            <a:pPr indent="0" lvl="0" marL="0" rtl="0" algn="l">
              <a:lnSpc>
                <a:spcPct val="115000"/>
              </a:lnSpc>
              <a:spcBef>
                <a:spcPts val="0"/>
              </a:spcBef>
              <a:spcAft>
                <a:spcPts val="0"/>
              </a:spcAft>
              <a:buClr>
                <a:schemeClr val="dk1"/>
              </a:buClr>
              <a:buSzPts val="1100"/>
              <a:buFont typeface="Arial"/>
              <a:buNone/>
            </a:pPr>
            <a:r>
              <a:rPr lang="en-GB" sz="1800">
                <a:solidFill>
                  <a:schemeClr val="dk1"/>
                </a:solidFill>
              </a:rPr>
              <a:t>This has created new challenges where there is now a larger, less homogenous consumer base which means that new channels have to be created in order to attract these customers and meet their growing expectations</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800">
                <a:solidFill>
                  <a:schemeClr val="dk1"/>
                </a:solidFill>
              </a:rPr>
              <a:t>This bring me to our motivation which is that effective customer segmentation and value prediction is a key competitive advantage</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865a089bab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865a089bab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we </a:t>
            </a:r>
            <a:r>
              <a:rPr lang="en-GB"/>
              <a:t>attempted</a:t>
            </a:r>
            <a:r>
              <a:rPr lang="en-GB"/>
              <a:t> to select the optimal number of </a:t>
            </a:r>
            <a:r>
              <a:rPr lang="en-GB"/>
              <a:t>clusters. However, we faced an issue of long runtime, whereby, the model runtime on 93k rows and 10 columns was 41 minutes. Thus, we selected the optimal number of clusters based on the previous k-means model where k = 7 and not through the elbow-method. Moving on to the clustering results, the calinski Harabasz score was 33828 and the Davies-Bouldin index score was 1.68.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84533988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84533988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a:t>
            </a:r>
            <a:r>
              <a:rPr lang="en-GB"/>
              <a:t>let's</a:t>
            </a:r>
            <a:r>
              <a:rPr lang="en-GB"/>
              <a:t> look at how the 3 models compare. The models are evaluated based on Calinski Harabasz score and Davies-Bouldin Index score. The RFM scoring has the lowest </a:t>
            </a:r>
            <a:r>
              <a:rPr lang="en-GB">
                <a:solidFill>
                  <a:schemeClr val="dk1"/>
                </a:solidFill>
              </a:rPr>
              <a:t>Calinski Harabasz score while the K-means clustering has the highest Calinski Harabasz score. On the other hand, the RFM scoring has the largest Davies-Bouldin Index score while the K-means has the lowest Davies-Bouldin Index score.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Additionally, each method has its own pros and cons. Starting with RFM scoring, it was easy and efficient to compute, only requires 3 variables and easy to interpret and also highly actionable. However, it force fits consumers into the 11 fixed segments. It also does not take into account other variables such as satisfaction, geolocation and other purchase preferences.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Moving on to K-means, its advantages includes, better notion of vector space quantization and incorporates RFM variables along with other continuous variables. However, it does not take into account categorical variables, clusters are more difficult to interpret and it is less actionalable.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Lastly, K-prototype is a better notion of vector space quantization and it is able to utilize both numerical and categorical data. However, it has an extremely long runtime, the clusters are more difficult to interpret and it is less actionable.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865a089bab_3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865a089bab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can see the final clusters and the customer profiles of the customers. Cluster 0 refers to the </a:t>
            </a:r>
            <a:r>
              <a:rPr lang="en-GB"/>
              <a:t>lost customers who have not purchased in a year. Cluster 1 refers to core customers who are Highly satisfied, Average Spending, Pay mostly using Credit Card. Cluster 2 refers to Boleto Users who mainly Purchase using boleto, average spending, purchased relatively long ago. Cluster 3 refers to Bargain Hunters who Purchase using vouchers mainly. Cluster 4 refers to Promising customers who are Satisfied and purchased not too long ago. Cluster 5 refers to the Most Valuable Segment known as </a:t>
            </a:r>
            <a:r>
              <a:rPr lang="en-GB">
                <a:solidFill>
                  <a:schemeClr val="dk1"/>
                </a:solidFill>
              </a:rPr>
              <a:t>Champions. They </a:t>
            </a:r>
            <a:r>
              <a:rPr lang="en-GB"/>
              <a:t>Spends the highest, most frequently, are Satisfied and mainly purchases with credit card. Lastly we have cluster 6 which refers to Dissatisfied Customers.</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845339889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845339889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86a723651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86a723651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a real world scenario you would simply cluster your existing consumers, obtain the cluster labels, build a classification model and use it to classify any new data or customers. However, there is no way to measure the accuracy of this classification model. </a:t>
            </a:r>
            <a:br>
              <a:rPr lang="en-GB"/>
            </a:br>
            <a:br>
              <a:rPr lang="en-GB"/>
            </a:br>
            <a:r>
              <a:rPr lang="en-GB"/>
              <a:t>As such, we first start by clustering the ENTIRE data set to obtain Cluster 1 which acts as a </a:t>
            </a:r>
            <a:r>
              <a:rPr lang="en-GB"/>
              <a:t>Pseudo</a:t>
            </a:r>
            <a:r>
              <a:rPr lang="en-GB"/>
              <a:t> Ground Truth. We then divide the data into Train and Test set. The train data set is akin to the existing data in the real world scenario. We cluster this data to obtain the labels and build a classification model. We then apply the classification model on the test dataset which is akin to new data in a real world scenario. However, in our case we can now compare the cluster labels output by the classification model (cluster 2) with Cluster 1 which allows us to evaluate the classification model.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865a089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865a089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our classification models, we have to train our model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865a089ba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865a089ba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did not create the model based on all the rows of data but instead ⅔ only so the remaining ⅓ is the unseen data (! change the cluster_1 column)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865a089bab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865a089ba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we </a:t>
            </a:r>
            <a:r>
              <a:rPr lang="en-GB"/>
              <a:t>obtain the cluster labels from the training data, we will need to re-map the clusters because the cluster labels may change since we are unable to instruct the K-means implementation to use the same names for the clusters each time. In this case, we will be using the cluster size as the proxy so cluster 3 derived from the training model is now mapped to cluster 4 from the pseudo ground truth.</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5e137d8f68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5e137d8f68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Firstly, we ran the decision tree classification model with 11 attributes in X and for our target Y, it will be class labels derived from the clustering done previously. It has an accuracy, precision, recall and f1 score of 0.89179. We tried a second classification model - Random Forest that produced a better results from the decision tree with a score of 0.99088.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865a089ba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865a089ba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Lastly, we tried XGBoost which is a decision-tree-based ensemble Machine Learning algorithm that uses a gradient boosting framework. Using the same attributes as before, the model produced very good results of 0.99088 for all four evaluation </a:t>
            </a:r>
            <a:r>
              <a:rPr lang="en-GB"/>
              <a:t>metrics</a:t>
            </a:r>
            <a:r>
              <a:rPr lang="en-GB"/>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84cb48a97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84cb48a97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dk1"/>
                </a:solidFill>
              </a:rPr>
              <a:t>Here we can see the current process of segmenting customers. Consumers are segmented based on business </a:t>
            </a:r>
            <a:r>
              <a:rPr lang="en-GB" sz="1900">
                <a:solidFill>
                  <a:schemeClr val="dk1"/>
                </a:solidFill>
              </a:rPr>
              <a:t>judgment</a:t>
            </a:r>
            <a:r>
              <a:rPr lang="en-GB" sz="1900">
                <a:solidFill>
                  <a:schemeClr val="dk1"/>
                </a:solidFill>
              </a:rPr>
              <a:t> or clustering algorithms by more technologically advanced firms. After which, customer </a:t>
            </a:r>
            <a:r>
              <a:rPr lang="en-GB" sz="1900">
                <a:solidFill>
                  <a:schemeClr val="dk1"/>
                </a:solidFill>
              </a:rPr>
              <a:t>segments</a:t>
            </a:r>
            <a:r>
              <a:rPr lang="en-GB" sz="1900">
                <a:solidFill>
                  <a:schemeClr val="dk1"/>
                </a:solidFill>
              </a:rPr>
              <a:t> are defined and analysed to derive business strategies.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rPr lang="en-GB" sz="1900">
                <a:solidFill>
                  <a:schemeClr val="dk1"/>
                </a:solidFill>
              </a:rPr>
              <a:t>However, this segmentation and analysis is only </a:t>
            </a:r>
            <a:r>
              <a:rPr lang="en-GB" sz="1900">
                <a:solidFill>
                  <a:schemeClr val="dk1"/>
                </a:solidFill>
              </a:rPr>
              <a:t>performed once and the clustering model need to be ran again to classify new customers which is inefficient. </a:t>
            </a:r>
            <a:endParaRPr sz="19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845339889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845339889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r>
              <a:rPr lang="en-GB" sz="1050">
                <a:solidFill>
                  <a:schemeClr val="dk1"/>
                </a:solidFill>
                <a:highlight>
                  <a:srgbClr val="FFFFFF"/>
                </a:highlight>
                <a:latin typeface="Roboto"/>
                <a:ea typeface="Roboto"/>
                <a:cs typeface="Roboto"/>
                <a:sym typeface="Roboto"/>
              </a:rPr>
              <a:t>Since the problem is quite new, it should be better to further clarify your and the relevant works’ used evaluation metrics.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86a723651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86a723651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rPr>
              <a:t>From the table, we can see that both Random FOrest and XGBoost gives a better prediction rate as </a:t>
            </a:r>
            <a:r>
              <a:rPr lang="en-GB">
                <a:solidFill>
                  <a:schemeClr val="dk1"/>
                </a:solidFill>
                <a:highlight>
                  <a:srgbClr val="FFFFFF"/>
                </a:highlight>
              </a:rPr>
              <a:t>compared to Decision Tree. However, since both classification models give us similar results we had to consider the difference between the two. For our data, we would prefer Random Forest over XGBoost because it gives us more preferences to hyperparameters, hence it is easier to tune to optimize the model. In addition, it is also not so likely to overfit the data which is important. Secondly,  Random Forest has many trees with leaves of equal weight so that high accuracy and precision can be obtained easily with the available data. This makes the developers add more features to the data and look at how it performs for all the data given to the algorithm.</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845339889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845339889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845339889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845339889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conclusion, from the working model we did for clustering, kmeans and kprototype </a:t>
            </a:r>
            <a:r>
              <a:rPr lang="en-GB"/>
              <a:t>algorithm</a:t>
            </a:r>
            <a:r>
              <a:rPr lang="en-GB"/>
              <a:t> outperformed RFM </a:t>
            </a:r>
            <a:r>
              <a:rPr lang="en-GB"/>
              <a:t>scoring</a:t>
            </a:r>
            <a:r>
              <a:rPr lang="en-GB"/>
              <a:t> to form consumer segments and clusters. </a:t>
            </a:r>
            <a:r>
              <a:rPr lang="en-GB"/>
              <a:t>Marketers should combine modern data mining techniques with their domain expertise to best segment consumers. While our work has shown that kmeans has performed the best, ultimately, the model and variables chosen are highly specific to the business case and data that is readily available.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Our research also has shown the possibility of leveraging both clustering and classification algorithms to segment consumers more responsively. By building a classification model on a predefined cluster labels, firms can classify new consumers or reclassify existing consumers into their value segments without rerunning an entire clustering algorithm again.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companies that have useful categorical variables, training a kprototype model on a subset of the data and then leveraging a classification model to label the rest may be a computationally efficient strategy to explore.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2 future works that can be done is firstly, to use a more efficient algorithms to cluster using both categorical and continuous data types and secondly, an experiment method with DBSCAN which is another type of clustering that is a density based clustering algorithm instead of kmeans that looks at centroid-based clustering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5e1380e53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5e1380e53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865a089bab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865a089bab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is our references. WIth that, we have come to the end of our presentation. Thank you.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5e1380e53d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5e1380e53d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84cb48a97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84cb48a97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dk1"/>
                </a:solidFill>
              </a:rPr>
              <a:t>Instead, our proposed solution </a:t>
            </a:r>
            <a:r>
              <a:rPr lang="en-GB" sz="1900">
                <a:solidFill>
                  <a:schemeClr val="dk1"/>
                </a:solidFill>
              </a:rPr>
              <a:t>builds a classification model using</a:t>
            </a:r>
            <a:r>
              <a:rPr lang="en-GB" sz="1900">
                <a:solidFill>
                  <a:schemeClr val="dk1"/>
                </a:solidFill>
              </a:rPr>
              <a:t> the defined consumer segments this allows the business to dynamically assign a segment to new customers without running an entire model again. The business can choose to re-run the clustering algorithm when there is sufficient change in their consumer base.</a:t>
            </a:r>
            <a:endParaRPr sz="19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rPr>
              <a:t>With that we a</a:t>
            </a:r>
            <a:r>
              <a:rPr lang="en-GB" sz="1900">
                <a:solidFill>
                  <a:schemeClr val="dk1"/>
                </a:solidFill>
              </a:rPr>
              <a:t>rrive at our problem </a:t>
            </a:r>
            <a:r>
              <a:rPr lang="en-GB" sz="1900">
                <a:solidFill>
                  <a:schemeClr val="dk1"/>
                </a:solidFill>
              </a:rPr>
              <a:t>statement</a:t>
            </a:r>
            <a:r>
              <a:rPr lang="en-GB" sz="1900">
                <a:solidFill>
                  <a:schemeClr val="dk1"/>
                </a:solidFill>
              </a:rPr>
              <a:t> that is to </a:t>
            </a:r>
            <a:r>
              <a:rPr lang="en-GB" sz="1900">
                <a:solidFill>
                  <a:schemeClr val="dk1"/>
                </a:solidFill>
              </a:rPr>
              <a:t>construct</a:t>
            </a:r>
            <a:r>
              <a:rPr lang="en-GB" sz="1900">
                <a:solidFill>
                  <a:schemeClr val="dk1"/>
                </a:solidFill>
              </a:rPr>
              <a:t> a</a:t>
            </a:r>
            <a:r>
              <a:rPr lang="en-GB" sz="1900">
                <a:solidFill>
                  <a:schemeClr val="dk1"/>
                </a:solidFill>
              </a:rPr>
              <a:t> more dynamic &amp; efficient process of segmentation via the combined use of clustering and classification algorithms, enabling firms to predict the value segments of their consumers more responsively </a:t>
            </a:r>
            <a:endParaRPr sz="2000">
              <a:solidFill>
                <a:schemeClr val="dk1"/>
              </a:solidFill>
              <a:latin typeface="Lato"/>
              <a:ea typeface="Lato"/>
              <a:cs typeface="Lato"/>
              <a:sym typeface="Lato"/>
            </a:endParaRPr>
          </a:p>
          <a:p>
            <a:pPr indent="0" lvl="0" marL="0" rtl="0" algn="l">
              <a:lnSpc>
                <a:spcPct val="115000"/>
              </a:lnSpc>
              <a:spcBef>
                <a:spcPts val="0"/>
              </a:spcBef>
              <a:spcAft>
                <a:spcPts val="1600"/>
              </a:spcAft>
              <a:buNone/>
            </a:pPr>
            <a:r>
              <a:t/>
            </a:r>
            <a:endParaRPr b="1" sz="1200">
              <a:solidFill>
                <a:srgbClr val="FF0000"/>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To answer this, we conducted literature review and I will be sharing the summary now. </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865a089ba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865a089ba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3 </a:t>
            </a:r>
            <a:r>
              <a:rPr lang="en-GB" sz="1800">
                <a:solidFill>
                  <a:schemeClr val="dk1"/>
                </a:solidFill>
              </a:rPr>
              <a:t>literature</a:t>
            </a:r>
            <a:r>
              <a:rPr lang="en-GB" sz="1800">
                <a:solidFill>
                  <a:schemeClr val="dk1"/>
                </a:solidFill>
              </a:rPr>
              <a:t> reviews were mentioned during our project proposal, which are stated at the top. I will now be sharing the motivation for choosing them. The first lit review</a:t>
            </a:r>
            <a:r>
              <a:rPr lang="en-GB" sz="1800">
                <a:solidFill>
                  <a:schemeClr val="dk1"/>
                </a:solidFill>
              </a:rPr>
              <a:t> gave us the assurance that RFM analysis is viable for customer segmentation. The second review gave us an idea of combining RFM with k-means clustering. Lastly, the third review gave us a clue on using date time variable for new features. </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GB" sz="1800">
                <a:solidFill>
                  <a:schemeClr val="dk1"/>
                </a:solidFill>
              </a:rPr>
              <a:t>Moving on to takeaways, We learnt more about transactional data, data mining techniques and the function of existing relevant libraries as well. </a:t>
            </a:r>
            <a:endParaRPr sz="1800">
              <a:solidFill>
                <a:srgbClr val="FF0000"/>
              </a:solidFill>
            </a:endParaRPr>
          </a:p>
          <a:p>
            <a:pPr indent="0" lvl="0" marL="0" rtl="0" algn="l">
              <a:lnSpc>
                <a:spcPct val="115000"/>
              </a:lnSpc>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e1380e53d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e1380e53d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Subha, now moving onto the dataset.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 name="Google Shape;17;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8" name="Google Shape;18;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IS424 Group 7</a:t>
            </a:r>
            <a:endParaRPr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7" name="Shape 107"/>
        <p:cNvGrpSpPr/>
        <p:nvPr/>
      </p:nvGrpSpPr>
      <p:grpSpPr>
        <a:xfrm>
          <a:off x="0" y="0"/>
          <a:ext cx="0" cy="0"/>
          <a:chOff x="0" y="0"/>
          <a:chExt cx="0" cy="0"/>
        </a:xfrm>
      </p:grpSpPr>
      <p:grpSp>
        <p:nvGrpSpPr>
          <p:cNvPr id="108" name="Google Shape;108;p11"/>
          <p:cNvGrpSpPr/>
          <p:nvPr/>
        </p:nvGrpSpPr>
        <p:grpSpPr>
          <a:xfrm>
            <a:off x="830392" y="4169130"/>
            <a:ext cx="745763" cy="45826"/>
            <a:chOff x="4580561" y="2589004"/>
            <a:chExt cx="1064464" cy="25200"/>
          </a:xfrm>
        </p:grpSpPr>
        <p:sp>
          <p:nvSpPr>
            <p:cNvPr id="109" name="Google Shape;10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2" name="Google Shape;11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2"/>
          <p:cNvGrpSpPr/>
          <p:nvPr/>
        </p:nvGrpSpPr>
        <p:grpSpPr>
          <a:xfrm>
            <a:off x="830392" y="1191256"/>
            <a:ext cx="745763" cy="45826"/>
            <a:chOff x="4580561" y="2589004"/>
            <a:chExt cx="1064464" cy="25200"/>
          </a:xfrm>
        </p:grpSpPr>
        <p:sp>
          <p:nvSpPr>
            <p:cNvPr id="120" name="Google Shape;120;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4" name="Google Shape;124;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5" name="Google Shape;12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2" name="Google Shape;13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7" name="Shape 137"/>
        <p:cNvGrpSpPr/>
        <p:nvPr/>
      </p:nvGrpSpPr>
      <p:grpSpPr>
        <a:xfrm>
          <a:off x="0" y="0"/>
          <a:ext cx="0" cy="0"/>
          <a:chOff x="0" y="0"/>
          <a:chExt cx="0" cy="0"/>
        </a:xfrm>
      </p:grpSpPr>
      <p:grpSp>
        <p:nvGrpSpPr>
          <p:cNvPr id="138" name="Google Shape;138;p14"/>
          <p:cNvGrpSpPr/>
          <p:nvPr/>
        </p:nvGrpSpPr>
        <p:grpSpPr>
          <a:xfrm>
            <a:off x="830392" y="4169130"/>
            <a:ext cx="745763" cy="45826"/>
            <a:chOff x="4580561" y="2589004"/>
            <a:chExt cx="1064464" cy="25200"/>
          </a:xfrm>
        </p:grpSpPr>
        <p:sp>
          <p:nvSpPr>
            <p:cNvPr id="139" name="Google Shape;139;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2" name="Google Shape;142;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3" name="Google Shape;14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4" name="Google Shape;144;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0" name="Google Shape;150;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4" name="Shape 154"/>
        <p:cNvGrpSpPr/>
        <p:nvPr/>
      </p:nvGrpSpPr>
      <p:grpSpPr>
        <a:xfrm>
          <a:off x="0" y="0"/>
          <a:ext cx="0" cy="0"/>
          <a:chOff x="0" y="0"/>
          <a:chExt cx="0" cy="0"/>
        </a:xfrm>
      </p:grpSpPr>
      <p:sp>
        <p:nvSpPr>
          <p:cNvPr id="155" name="Google Shape;15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6" name="Google Shape;15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58" name="Google Shape;15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59" name="Google Shape;15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0" name="Shape 160"/>
        <p:cNvGrpSpPr/>
        <p:nvPr/>
      </p:nvGrpSpPr>
      <p:grpSpPr>
        <a:xfrm>
          <a:off x="0" y="0"/>
          <a:ext cx="0" cy="0"/>
          <a:chOff x="0" y="0"/>
          <a:chExt cx="0" cy="0"/>
        </a:xfrm>
      </p:grpSpPr>
      <p:grpSp>
        <p:nvGrpSpPr>
          <p:cNvPr id="161" name="Google Shape;161;p17"/>
          <p:cNvGrpSpPr/>
          <p:nvPr/>
        </p:nvGrpSpPr>
        <p:grpSpPr>
          <a:xfrm>
            <a:off x="830392" y="1191256"/>
            <a:ext cx="745763" cy="45826"/>
            <a:chOff x="4580561" y="2589004"/>
            <a:chExt cx="1064464" cy="25200"/>
          </a:xfrm>
        </p:grpSpPr>
        <p:sp>
          <p:nvSpPr>
            <p:cNvPr id="162" name="Google Shape;16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5" name="Google Shape;16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6" name="Google Shape;166;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8" name="Google Shape;168;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0" name="Shape 20"/>
        <p:cNvGrpSpPr/>
        <p:nvPr/>
      </p:nvGrpSpPr>
      <p:grpSpPr>
        <a:xfrm>
          <a:off x="0" y="0"/>
          <a:ext cx="0" cy="0"/>
          <a:chOff x="0" y="0"/>
          <a:chExt cx="0" cy="0"/>
        </a:xfrm>
      </p:grpSpPr>
      <p:pic>
        <p:nvPicPr>
          <p:cNvPr descr="shutterstock_429987889_edited.jpg" id="21" name="Google Shape;21;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2" name="Google Shape;22;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3"/>
          <p:cNvGrpSpPr/>
          <p:nvPr/>
        </p:nvGrpSpPr>
        <p:grpSpPr>
          <a:xfrm>
            <a:off x="830392" y="1191256"/>
            <a:ext cx="745763" cy="45826"/>
            <a:chOff x="4580561" y="2589004"/>
            <a:chExt cx="1064464" cy="25200"/>
          </a:xfrm>
        </p:grpSpPr>
        <p:sp>
          <p:nvSpPr>
            <p:cNvPr id="24" name="Google Shape;24;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7" name="Google Shape;27;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8" name="Google Shape;28;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3" name="Shape 33"/>
        <p:cNvGrpSpPr/>
        <p:nvPr/>
      </p:nvGrpSpPr>
      <p:grpSpPr>
        <a:xfrm>
          <a:off x="0" y="0"/>
          <a:ext cx="0" cy="0"/>
          <a:chOff x="0" y="0"/>
          <a:chExt cx="0" cy="0"/>
        </a:xfrm>
      </p:grpSpPr>
      <p:grpSp>
        <p:nvGrpSpPr>
          <p:cNvPr id="34" name="Google Shape;34;p4"/>
          <p:cNvGrpSpPr/>
          <p:nvPr/>
        </p:nvGrpSpPr>
        <p:grpSpPr>
          <a:xfrm>
            <a:off x="830392" y="1191256"/>
            <a:ext cx="745763" cy="45826"/>
            <a:chOff x="4580561" y="2589004"/>
            <a:chExt cx="1064464" cy="25200"/>
          </a:xfrm>
        </p:grpSpPr>
        <p:sp>
          <p:nvSpPr>
            <p:cNvPr id="35" name="Google Shape;3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8" name="Google Shape;3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grpSp>
        <p:nvGrpSpPr>
          <p:cNvPr id="44" name="Google Shape;44;p5"/>
          <p:cNvGrpSpPr/>
          <p:nvPr/>
        </p:nvGrpSpPr>
        <p:grpSpPr>
          <a:xfrm>
            <a:off x="582992" y="742206"/>
            <a:ext cx="745763" cy="45826"/>
            <a:chOff x="4580561" y="2589004"/>
            <a:chExt cx="1064464" cy="25200"/>
          </a:xfrm>
        </p:grpSpPr>
        <p:sp>
          <p:nvSpPr>
            <p:cNvPr id="45" name="Google Shape;4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8" name="Google Shape;48;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0" name="Google Shape;50;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2" name="Google Shape;52;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4"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1" name="Google Shape;6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2" name="Shape 62"/>
        <p:cNvGrpSpPr/>
        <p:nvPr/>
      </p:nvGrpSpPr>
      <p:grpSpPr>
        <a:xfrm>
          <a:off x="0" y="0"/>
          <a:ext cx="0" cy="0"/>
          <a:chOff x="0" y="0"/>
          <a:chExt cx="0" cy="0"/>
        </a:xfrm>
      </p:grpSpPr>
      <p:pic>
        <p:nvPicPr>
          <p:cNvPr descr="shutterstock_31891705.jpg" id="63" name="Google Shape;6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0" name="Google Shape;70;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7" name="Google Shape;7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0" name="Google Shape;90;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10"/>
          <p:cNvGrpSpPr/>
          <p:nvPr/>
        </p:nvGrpSpPr>
        <p:grpSpPr>
          <a:xfrm>
            <a:off x="830392" y="1191256"/>
            <a:ext cx="745763" cy="45826"/>
            <a:chOff x="4580561" y="2589004"/>
            <a:chExt cx="1064464" cy="25200"/>
          </a:xfrm>
        </p:grpSpPr>
        <p:sp>
          <p:nvSpPr>
            <p:cNvPr id="98" name="Google Shape;9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1" name="Google Shape;101;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3" name="Google Shape;103;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kaggle.com/datasets/olistbr/brazilian-ecommerce?select=olist_products_dataset.csv"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5.jpg"/><Relationship Id="rId5" Type="http://schemas.openxmlformats.org/officeDocument/2006/relationships/image" Target="../media/image14.jp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www.analyticsvidhya.com/blog/2020/06/auc-roc-curve-machine-learning/" TargetMode="External"/><Relationship Id="rId4" Type="http://schemas.openxmlformats.org/officeDocument/2006/relationships/hyperlink" Target="https://www.sciencedirect.com/science/article/abs/pii/S0167923621001329" TargetMode="External"/><Relationship Id="rId5" Type="http://schemas.openxmlformats.org/officeDocument/2006/relationships/hyperlink" Target="https://doi.org/10.1016/j.jbusres.2012.09.024" TargetMode="External"/><Relationship Id="rId6" Type="http://schemas.openxmlformats.org/officeDocument/2006/relationships/hyperlink" Target="https://www.bain.com/insights/e-conomy-sea-202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18"/>
          <p:cNvPicPr preferRelativeResize="0"/>
          <p:nvPr/>
        </p:nvPicPr>
        <p:blipFill rotWithShape="1">
          <a:blip r:embed="rId3">
            <a:alphaModFix amt="93000"/>
          </a:blip>
          <a:srcRect b="0" l="0" r="0" t="38286"/>
          <a:stretch/>
        </p:blipFill>
        <p:spPr>
          <a:xfrm>
            <a:off x="0" y="3211373"/>
            <a:ext cx="9144001" cy="1932125"/>
          </a:xfrm>
          <a:prstGeom prst="rect">
            <a:avLst/>
          </a:prstGeom>
          <a:noFill/>
          <a:ln>
            <a:noFill/>
          </a:ln>
        </p:spPr>
      </p:pic>
      <p:sp>
        <p:nvSpPr>
          <p:cNvPr id="175" name="Google Shape;175;p18"/>
          <p:cNvSpPr txBox="1"/>
          <p:nvPr>
            <p:ph type="ctrTitle"/>
          </p:nvPr>
        </p:nvSpPr>
        <p:spPr>
          <a:xfrm>
            <a:off x="727950" y="1024925"/>
            <a:ext cx="8277600" cy="28443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0"/>
              </a:spcAft>
              <a:buNone/>
            </a:pPr>
            <a:r>
              <a:rPr lang="en-GB" sz="2300">
                <a:solidFill>
                  <a:srgbClr val="000000"/>
                </a:solidFill>
              </a:rPr>
              <a:t>Predicting market segments of E-Commerce consumers based on their profitability using Clustering and Classification Methods </a:t>
            </a:r>
            <a:endParaRPr sz="2300">
              <a:solidFill>
                <a:srgbClr val="000000"/>
              </a:solidFill>
            </a:endParaRPr>
          </a:p>
          <a:p>
            <a:pPr indent="0" lvl="0" marL="0" rtl="0" algn="l">
              <a:spcBef>
                <a:spcPts val="600"/>
              </a:spcBef>
              <a:spcAft>
                <a:spcPts val="0"/>
              </a:spcAft>
              <a:buNone/>
            </a:pPr>
            <a:r>
              <a:t/>
            </a:r>
            <a:endParaRPr sz="4800">
              <a:solidFill>
                <a:srgbClr val="000000"/>
              </a:solidFill>
            </a:endParaRPr>
          </a:p>
        </p:txBody>
      </p:sp>
      <p:sp>
        <p:nvSpPr>
          <p:cNvPr id="176" name="Google Shape;176;p18"/>
          <p:cNvSpPr txBox="1"/>
          <p:nvPr>
            <p:ph idx="1" type="subTitle"/>
          </p:nvPr>
        </p:nvSpPr>
        <p:spPr>
          <a:xfrm>
            <a:off x="727952" y="25941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IS424 G2T7</a:t>
            </a:r>
            <a:endParaRPr b="1" sz="1400"/>
          </a:p>
          <a:p>
            <a:pPr indent="0" lvl="0" marL="0" rtl="0" algn="l">
              <a:spcBef>
                <a:spcPts val="0"/>
              </a:spcBef>
              <a:spcAft>
                <a:spcPts val="0"/>
              </a:spcAft>
              <a:buNone/>
            </a:pPr>
            <a:r>
              <a:t/>
            </a:r>
            <a:endParaRPr b="1" sz="1400"/>
          </a:p>
        </p:txBody>
      </p:sp>
      <p:sp>
        <p:nvSpPr>
          <p:cNvPr id="177" name="Google Shape;177;p18"/>
          <p:cNvSpPr txBox="1"/>
          <p:nvPr/>
        </p:nvSpPr>
        <p:spPr>
          <a:xfrm>
            <a:off x="727950" y="2842075"/>
            <a:ext cx="498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Amir, Daniel, Jaye, Helisa, Subhashini, Jasmine</a:t>
            </a:r>
            <a:endParaRPr sz="12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txBox="1"/>
          <p:nvPr/>
        </p:nvSpPr>
        <p:spPr>
          <a:xfrm>
            <a:off x="493050" y="277975"/>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2200"/>
              <a:t>Dataset</a:t>
            </a:r>
            <a:endParaRPr b="1" sz="2200">
              <a:latin typeface="Raleway"/>
              <a:ea typeface="Raleway"/>
              <a:cs typeface="Raleway"/>
              <a:sym typeface="Raleway"/>
            </a:endParaRPr>
          </a:p>
        </p:txBody>
      </p:sp>
      <p:sp>
        <p:nvSpPr>
          <p:cNvPr id="273" name="Google Shape;273;p27"/>
          <p:cNvSpPr txBox="1"/>
          <p:nvPr/>
        </p:nvSpPr>
        <p:spPr>
          <a:xfrm>
            <a:off x="533700" y="1064775"/>
            <a:ext cx="73995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100">
              <a:latin typeface="Lato"/>
              <a:ea typeface="Lato"/>
              <a:cs typeface="Lato"/>
              <a:sym typeface="Lato"/>
            </a:endParaRPr>
          </a:p>
        </p:txBody>
      </p:sp>
      <p:sp>
        <p:nvSpPr>
          <p:cNvPr id="274" name="Google Shape;274;p27"/>
          <p:cNvSpPr txBox="1"/>
          <p:nvPr/>
        </p:nvSpPr>
        <p:spPr>
          <a:xfrm>
            <a:off x="452400" y="856913"/>
            <a:ext cx="7480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1700">
                <a:latin typeface="Raleway"/>
                <a:ea typeface="Raleway"/>
                <a:cs typeface="Raleway"/>
                <a:sym typeface="Raleway"/>
              </a:rPr>
              <a:t>Brazilian E</a:t>
            </a:r>
            <a:r>
              <a:rPr b="1" lang="en-GB" sz="1700">
                <a:solidFill>
                  <a:schemeClr val="dk2"/>
                </a:solidFill>
                <a:latin typeface="Raleway"/>
                <a:ea typeface="Raleway"/>
                <a:cs typeface="Raleway"/>
                <a:sym typeface="Raleway"/>
              </a:rPr>
              <a:t>-Commerce Public D</a:t>
            </a:r>
            <a:r>
              <a:rPr b="1" lang="en-GB" sz="1700">
                <a:latin typeface="Raleway"/>
                <a:ea typeface="Raleway"/>
                <a:cs typeface="Raleway"/>
                <a:sym typeface="Raleway"/>
              </a:rPr>
              <a:t>ataset by Olist </a:t>
            </a:r>
            <a:r>
              <a:rPr b="1" lang="en-GB" sz="1700">
                <a:latin typeface="Raleway"/>
                <a:ea typeface="Raleway"/>
                <a:cs typeface="Raleway"/>
                <a:sym typeface="Raleway"/>
              </a:rPr>
              <a:t>, Source: Kaggle (</a:t>
            </a:r>
            <a:r>
              <a:rPr b="1" lang="en-GB" sz="1700" u="sng">
                <a:solidFill>
                  <a:schemeClr val="hlink"/>
                </a:solidFill>
                <a:latin typeface="Raleway"/>
                <a:ea typeface="Raleway"/>
                <a:cs typeface="Raleway"/>
                <a:sym typeface="Raleway"/>
                <a:hlinkClick r:id="rId3"/>
              </a:rPr>
              <a:t>Link</a:t>
            </a:r>
            <a:r>
              <a:rPr lang="en-GB" sz="1700">
                <a:latin typeface="Raleway"/>
                <a:ea typeface="Raleway"/>
                <a:cs typeface="Raleway"/>
                <a:sym typeface="Raleway"/>
              </a:rPr>
              <a:t>)</a:t>
            </a:r>
            <a:endParaRPr sz="1700">
              <a:latin typeface="Raleway"/>
              <a:ea typeface="Raleway"/>
              <a:cs typeface="Raleway"/>
              <a:sym typeface="Raleway"/>
            </a:endParaRPr>
          </a:p>
        </p:txBody>
      </p:sp>
      <p:sp>
        <p:nvSpPr>
          <p:cNvPr id="275" name="Google Shape;275;p27"/>
          <p:cNvSpPr txBox="1"/>
          <p:nvPr/>
        </p:nvSpPr>
        <p:spPr>
          <a:xfrm>
            <a:off x="493050" y="1303325"/>
            <a:ext cx="5348700" cy="3417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Lato"/>
              <a:buChar char="●"/>
            </a:pPr>
            <a:r>
              <a:rPr lang="en-GB" sz="1200">
                <a:latin typeface="Lato"/>
                <a:ea typeface="Lato"/>
                <a:cs typeface="Lato"/>
                <a:sym typeface="Lato"/>
              </a:rPr>
              <a:t>Olist is the largest department store in Brazilian marketplace</a:t>
            </a:r>
            <a:endParaRPr sz="1200">
              <a:latin typeface="Lato"/>
              <a:ea typeface="Lato"/>
              <a:cs typeface="Lato"/>
              <a:sym typeface="Lato"/>
            </a:endParaRPr>
          </a:p>
          <a:p>
            <a:pPr indent="-304800" lvl="0" marL="457200" rtl="0" algn="l">
              <a:lnSpc>
                <a:spcPct val="150000"/>
              </a:lnSpc>
              <a:spcBef>
                <a:spcPts val="0"/>
              </a:spcBef>
              <a:spcAft>
                <a:spcPts val="0"/>
              </a:spcAft>
              <a:buSzPts val="1200"/>
              <a:buFont typeface="Lato"/>
              <a:buChar char="●"/>
            </a:pPr>
            <a:r>
              <a:rPr lang="en-GB" sz="1200">
                <a:latin typeface="Lato"/>
                <a:ea typeface="Lato"/>
                <a:cs typeface="Lato"/>
                <a:sym typeface="Lato"/>
              </a:rPr>
              <a:t>The dataset has information of 100,000 orders made at multiple marketplaces in Brazil. </a:t>
            </a:r>
            <a:endParaRPr sz="1200">
              <a:latin typeface="Lato"/>
              <a:ea typeface="Lato"/>
              <a:cs typeface="Lato"/>
              <a:sym typeface="Lato"/>
            </a:endParaRPr>
          </a:p>
          <a:p>
            <a:pPr indent="-304800" lvl="0" marL="457200" rtl="0" algn="l">
              <a:lnSpc>
                <a:spcPct val="150000"/>
              </a:lnSpc>
              <a:spcBef>
                <a:spcPts val="0"/>
              </a:spcBef>
              <a:spcAft>
                <a:spcPts val="0"/>
              </a:spcAft>
              <a:buSzPts val="1200"/>
              <a:buFont typeface="Lato"/>
              <a:buChar char="●"/>
            </a:pPr>
            <a:r>
              <a:rPr lang="en-GB" sz="1200">
                <a:latin typeface="Lato"/>
                <a:ea typeface="Lato"/>
                <a:cs typeface="Lato"/>
                <a:sym typeface="Lato"/>
              </a:rPr>
              <a:t>Date: 2016 to 2018</a:t>
            </a:r>
            <a:endParaRPr sz="1200">
              <a:latin typeface="Lato"/>
              <a:ea typeface="Lato"/>
              <a:cs typeface="Lato"/>
              <a:sym typeface="Lato"/>
            </a:endParaRPr>
          </a:p>
          <a:p>
            <a:pPr indent="-304800" lvl="0" marL="457200" rtl="0" algn="l">
              <a:lnSpc>
                <a:spcPct val="150000"/>
              </a:lnSpc>
              <a:spcBef>
                <a:spcPts val="0"/>
              </a:spcBef>
              <a:spcAft>
                <a:spcPts val="0"/>
              </a:spcAft>
              <a:buSzPts val="1200"/>
              <a:buFont typeface="Lato"/>
              <a:buChar char="●"/>
            </a:pPr>
            <a:r>
              <a:rPr lang="en-GB" sz="1200">
                <a:latin typeface="Lato"/>
                <a:ea typeface="Lato"/>
                <a:cs typeface="Lato"/>
                <a:sym typeface="Lato"/>
              </a:rPr>
              <a:t>An order can be viewed from multiple dimensions</a:t>
            </a:r>
            <a:endParaRPr sz="1200">
              <a:latin typeface="Lato"/>
              <a:ea typeface="Lato"/>
              <a:cs typeface="Lato"/>
              <a:sym typeface="Lato"/>
            </a:endParaRPr>
          </a:p>
          <a:p>
            <a:pPr indent="-304800" lvl="1" marL="914400" rtl="0" algn="l">
              <a:lnSpc>
                <a:spcPct val="150000"/>
              </a:lnSpc>
              <a:spcBef>
                <a:spcPts val="0"/>
              </a:spcBef>
              <a:spcAft>
                <a:spcPts val="0"/>
              </a:spcAft>
              <a:buSzPts val="1200"/>
              <a:buFont typeface="Raleway"/>
              <a:buChar char="○"/>
            </a:pPr>
            <a:r>
              <a:rPr lang="en-GB" sz="1200">
                <a:latin typeface="Lato"/>
                <a:ea typeface="Lato"/>
                <a:cs typeface="Lato"/>
                <a:sym typeface="Lato"/>
              </a:rPr>
              <a:t>Order status</a:t>
            </a:r>
            <a:endParaRPr sz="1200">
              <a:latin typeface="Lato"/>
              <a:ea typeface="Lato"/>
              <a:cs typeface="Lato"/>
              <a:sym typeface="Lato"/>
            </a:endParaRPr>
          </a:p>
          <a:p>
            <a:pPr indent="-304800" lvl="1" marL="914400" rtl="0" algn="l">
              <a:lnSpc>
                <a:spcPct val="150000"/>
              </a:lnSpc>
              <a:spcBef>
                <a:spcPts val="0"/>
              </a:spcBef>
              <a:spcAft>
                <a:spcPts val="0"/>
              </a:spcAft>
              <a:buSzPts val="1200"/>
              <a:buFont typeface="Raleway"/>
              <a:buChar char="○"/>
            </a:pPr>
            <a:r>
              <a:rPr lang="en-GB" sz="1200">
                <a:latin typeface="Lato"/>
                <a:ea typeface="Lato"/>
                <a:cs typeface="Lato"/>
                <a:sym typeface="Lato"/>
              </a:rPr>
              <a:t>Price and Payment </a:t>
            </a:r>
            <a:endParaRPr sz="1200">
              <a:latin typeface="Lato"/>
              <a:ea typeface="Lato"/>
              <a:cs typeface="Lato"/>
              <a:sym typeface="Lato"/>
            </a:endParaRPr>
          </a:p>
          <a:p>
            <a:pPr indent="-304800" lvl="1" marL="914400" rtl="0" algn="l">
              <a:lnSpc>
                <a:spcPct val="150000"/>
              </a:lnSpc>
              <a:spcBef>
                <a:spcPts val="0"/>
              </a:spcBef>
              <a:spcAft>
                <a:spcPts val="0"/>
              </a:spcAft>
              <a:buSzPts val="1200"/>
              <a:buFont typeface="Raleway"/>
              <a:buChar char="○"/>
            </a:pPr>
            <a:r>
              <a:rPr lang="en-GB" sz="1200">
                <a:latin typeface="Lato"/>
                <a:ea typeface="Lato"/>
                <a:cs typeface="Lato"/>
                <a:sym typeface="Lato"/>
              </a:rPr>
              <a:t>Freight performance to customer location</a:t>
            </a:r>
            <a:endParaRPr sz="1200">
              <a:latin typeface="Lato"/>
              <a:ea typeface="Lato"/>
              <a:cs typeface="Lato"/>
              <a:sym typeface="Lato"/>
            </a:endParaRPr>
          </a:p>
          <a:p>
            <a:pPr indent="-304800" lvl="1" marL="914400" rtl="0" algn="l">
              <a:lnSpc>
                <a:spcPct val="150000"/>
              </a:lnSpc>
              <a:spcBef>
                <a:spcPts val="0"/>
              </a:spcBef>
              <a:spcAft>
                <a:spcPts val="0"/>
              </a:spcAft>
              <a:buSzPts val="1200"/>
              <a:buFont typeface="Raleway"/>
              <a:buChar char="○"/>
            </a:pPr>
            <a:r>
              <a:rPr lang="en-GB" sz="1200">
                <a:latin typeface="Lato"/>
                <a:ea typeface="Lato"/>
                <a:cs typeface="Lato"/>
                <a:sym typeface="Lato"/>
              </a:rPr>
              <a:t>Product attributes </a:t>
            </a:r>
            <a:endParaRPr sz="1200">
              <a:latin typeface="Lato"/>
              <a:ea typeface="Lato"/>
              <a:cs typeface="Lato"/>
              <a:sym typeface="Lato"/>
            </a:endParaRPr>
          </a:p>
          <a:p>
            <a:pPr indent="-304800" lvl="1" marL="914400" rtl="0" algn="l">
              <a:lnSpc>
                <a:spcPct val="150000"/>
              </a:lnSpc>
              <a:spcBef>
                <a:spcPts val="0"/>
              </a:spcBef>
              <a:spcAft>
                <a:spcPts val="0"/>
              </a:spcAft>
              <a:buSzPts val="1200"/>
              <a:buFont typeface="Raleway"/>
              <a:buChar char="○"/>
            </a:pPr>
            <a:r>
              <a:rPr lang="en-GB" sz="1200">
                <a:latin typeface="Lato"/>
                <a:ea typeface="Lato"/>
                <a:cs typeface="Lato"/>
                <a:sym typeface="Lato"/>
              </a:rPr>
              <a:t>Reviews written by customers</a:t>
            </a:r>
            <a:endParaRPr sz="1200">
              <a:latin typeface="Lato"/>
              <a:ea typeface="Lato"/>
              <a:cs typeface="Lato"/>
              <a:sym typeface="Lato"/>
            </a:endParaRPr>
          </a:p>
          <a:p>
            <a:pPr indent="-304800" lvl="1" marL="914400" rtl="0" algn="l">
              <a:lnSpc>
                <a:spcPct val="150000"/>
              </a:lnSpc>
              <a:spcBef>
                <a:spcPts val="0"/>
              </a:spcBef>
              <a:spcAft>
                <a:spcPts val="0"/>
              </a:spcAft>
              <a:buSzPts val="1200"/>
              <a:buFont typeface="Raleway"/>
              <a:buChar char="○"/>
            </a:pPr>
            <a:r>
              <a:rPr lang="en-GB" sz="1200">
                <a:latin typeface="Lato"/>
                <a:ea typeface="Lato"/>
                <a:cs typeface="Lato"/>
                <a:sym typeface="Lato"/>
              </a:rPr>
              <a:t>Geolocation that relates Brazilian zip codes to latitude / longitude coordinates. </a:t>
            </a:r>
            <a:endParaRPr>
              <a:latin typeface="Lato"/>
              <a:ea typeface="Lato"/>
              <a:cs typeface="Lato"/>
              <a:sym typeface="Lato"/>
            </a:endParaRPr>
          </a:p>
        </p:txBody>
      </p:sp>
      <p:pic>
        <p:nvPicPr>
          <p:cNvPr id="276" name="Google Shape;276;p27"/>
          <p:cNvPicPr preferRelativeResize="0"/>
          <p:nvPr/>
        </p:nvPicPr>
        <p:blipFill>
          <a:blip r:embed="rId4">
            <a:alphaModFix/>
          </a:blip>
          <a:stretch>
            <a:fillRect/>
          </a:stretch>
        </p:blipFill>
        <p:spPr>
          <a:xfrm>
            <a:off x="4866975" y="1969912"/>
            <a:ext cx="4104199" cy="195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Data Schema</a:t>
            </a:r>
            <a:endParaRPr b="1" sz="2200">
              <a:latin typeface="Raleway"/>
              <a:ea typeface="Raleway"/>
              <a:cs typeface="Raleway"/>
              <a:sym typeface="Raleway"/>
            </a:endParaRPr>
          </a:p>
        </p:txBody>
      </p:sp>
      <p:pic>
        <p:nvPicPr>
          <p:cNvPr id="282" name="Google Shape;282;p28"/>
          <p:cNvPicPr preferRelativeResize="0"/>
          <p:nvPr/>
        </p:nvPicPr>
        <p:blipFill>
          <a:blip r:embed="rId3">
            <a:alphaModFix/>
          </a:blip>
          <a:stretch>
            <a:fillRect/>
          </a:stretch>
        </p:blipFill>
        <p:spPr>
          <a:xfrm>
            <a:off x="343025" y="1643475"/>
            <a:ext cx="4126373" cy="2717601"/>
          </a:xfrm>
          <a:prstGeom prst="rect">
            <a:avLst/>
          </a:prstGeom>
          <a:noFill/>
          <a:ln cap="flat" cmpd="sng" w="9525">
            <a:solidFill>
              <a:schemeClr val="dk2"/>
            </a:solidFill>
            <a:prstDash val="solid"/>
            <a:round/>
            <a:headEnd len="sm" w="sm" type="none"/>
            <a:tailEnd len="sm" w="sm" type="none"/>
          </a:ln>
        </p:spPr>
      </p:pic>
      <p:pic>
        <p:nvPicPr>
          <p:cNvPr id="283" name="Google Shape;283;p28"/>
          <p:cNvPicPr preferRelativeResize="0"/>
          <p:nvPr/>
        </p:nvPicPr>
        <p:blipFill>
          <a:blip r:embed="rId4">
            <a:alphaModFix/>
          </a:blip>
          <a:stretch>
            <a:fillRect/>
          </a:stretch>
        </p:blipFill>
        <p:spPr>
          <a:xfrm>
            <a:off x="4963225" y="1643475"/>
            <a:ext cx="4028275" cy="2717600"/>
          </a:xfrm>
          <a:prstGeom prst="rect">
            <a:avLst/>
          </a:prstGeom>
          <a:noFill/>
          <a:ln cap="flat" cmpd="sng" w="9525">
            <a:solidFill>
              <a:schemeClr val="dk2"/>
            </a:solidFill>
            <a:prstDash val="solid"/>
            <a:round/>
            <a:headEnd len="sm" w="sm" type="none"/>
            <a:tailEnd len="sm" w="sm" type="none"/>
          </a:ln>
        </p:spPr>
      </p:pic>
      <p:sp>
        <p:nvSpPr>
          <p:cNvPr id="284" name="Google Shape;284;p28"/>
          <p:cNvSpPr txBox="1"/>
          <p:nvPr/>
        </p:nvSpPr>
        <p:spPr>
          <a:xfrm>
            <a:off x="1878663" y="1197075"/>
            <a:ext cx="10551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400"/>
              </a:spcAft>
              <a:buNone/>
            </a:pPr>
            <a:r>
              <a:rPr b="1" lang="en-GB" sz="1700">
                <a:solidFill>
                  <a:schemeClr val="dk2"/>
                </a:solidFill>
                <a:latin typeface="Lato"/>
                <a:ea typeface="Lato"/>
                <a:cs typeface="Lato"/>
                <a:sym typeface="Lato"/>
              </a:rPr>
              <a:t>Original</a:t>
            </a:r>
            <a:endParaRPr/>
          </a:p>
        </p:txBody>
      </p:sp>
      <p:sp>
        <p:nvSpPr>
          <p:cNvPr id="285" name="Google Shape;285;p28"/>
          <p:cNvSpPr txBox="1"/>
          <p:nvPr/>
        </p:nvSpPr>
        <p:spPr>
          <a:xfrm>
            <a:off x="6270863" y="1197075"/>
            <a:ext cx="14130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400"/>
              </a:spcAft>
              <a:buNone/>
            </a:pPr>
            <a:r>
              <a:rPr b="1" lang="en-GB" sz="1700">
                <a:solidFill>
                  <a:schemeClr val="dk2"/>
                </a:solidFill>
                <a:latin typeface="Lato"/>
                <a:ea typeface="Lato"/>
                <a:cs typeface="Lato"/>
                <a:sym typeface="Lato"/>
              </a:rPr>
              <a:t>Preliminary</a:t>
            </a:r>
            <a:endParaRPr/>
          </a:p>
        </p:txBody>
      </p:sp>
      <p:sp>
        <p:nvSpPr>
          <p:cNvPr id="286" name="Google Shape;286;p28"/>
          <p:cNvSpPr/>
          <p:nvPr/>
        </p:nvSpPr>
        <p:spPr>
          <a:xfrm>
            <a:off x="4534200" y="2425375"/>
            <a:ext cx="364200" cy="2583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4534213" y="2882825"/>
            <a:ext cx="364200" cy="2583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4534200" y="3340275"/>
            <a:ext cx="364200" cy="2583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Dataset Attributes</a:t>
            </a:r>
            <a:endParaRPr b="1" sz="2200">
              <a:latin typeface="Raleway"/>
              <a:ea typeface="Raleway"/>
              <a:cs typeface="Raleway"/>
              <a:sym typeface="Raleway"/>
            </a:endParaRPr>
          </a:p>
        </p:txBody>
      </p:sp>
      <p:graphicFrame>
        <p:nvGraphicFramePr>
          <p:cNvPr id="294" name="Google Shape;294;p29"/>
          <p:cNvGraphicFramePr/>
          <p:nvPr/>
        </p:nvGraphicFramePr>
        <p:xfrm>
          <a:off x="315488" y="989436"/>
          <a:ext cx="3000000" cy="3000000"/>
        </p:xfrm>
        <a:graphic>
          <a:graphicData uri="http://schemas.openxmlformats.org/drawingml/2006/table">
            <a:tbl>
              <a:tblPr>
                <a:noFill/>
                <a:tableStyleId>{709DE2C3-2308-4C69-8C59-EF3DC3FB48BA}</a:tableStyleId>
              </a:tblPr>
              <a:tblGrid>
                <a:gridCol w="1197600"/>
                <a:gridCol w="1741900"/>
                <a:gridCol w="2509025"/>
                <a:gridCol w="3064500"/>
              </a:tblGrid>
              <a:tr h="320050">
                <a:tc>
                  <a:txBody>
                    <a:bodyPr/>
                    <a:lstStyle/>
                    <a:p>
                      <a:pPr indent="0" lvl="0" marL="0" rtl="0" algn="ctr">
                        <a:spcBef>
                          <a:spcPts val="0"/>
                        </a:spcBef>
                        <a:spcAft>
                          <a:spcPts val="0"/>
                        </a:spcAft>
                        <a:buNone/>
                      </a:pPr>
                      <a:r>
                        <a:rPr b="1" lang="en-GB">
                          <a:solidFill>
                            <a:schemeClr val="lt1"/>
                          </a:solidFill>
                          <a:latin typeface="Lato"/>
                          <a:ea typeface="Lato"/>
                          <a:cs typeface="Lato"/>
                          <a:sym typeface="Lato"/>
                        </a:rPr>
                        <a:t>Dataset</a:t>
                      </a:r>
                      <a:endParaRPr b="1">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b="1" lang="en-GB">
                          <a:solidFill>
                            <a:schemeClr val="lt1"/>
                          </a:solidFill>
                          <a:latin typeface="Lato"/>
                          <a:ea typeface="Lato"/>
                          <a:cs typeface="Lato"/>
                          <a:sym typeface="Lato"/>
                        </a:rPr>
                        <a:t>Attribute</a:t>
                      </a:r>
                      <a:endParaRPr b="1">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chemeClr val="accent5"/>
                    </a:solidFill>
                  </a:tcPr>
                </a:tc>
                <a:tc>
                  <a:txBody>
                    <a:bodyPr/>
                    <a:lstStyle/>
                    <a:p>
                      <a:pPr indent="0" lvl="0" marL="0" rtl="0" algn="ctr">
                        <a:spcBef>
                          <a:spcPts val="0"/>
                        </a:spcBef>
                        <a:spcAft>
                          <a:spcPts val="0"/>
                        </a:spcAft>
                        <a:buNone/>
                      </a:pPr>
                      <a:r>
                        <a:rPr b="1" lang="en-GB">
                          <a:solidFill>
                            <a:schemeClr val="lt1"/>
                          </a:solidFill>
                          <a:latin typeface="Lato"/>
                          <a:ea typeface="Lato"/>
                          <a:cs typeface="Lato"/>
                          <a:sym typeface="Lato"/>
                        </a:rPr>
                        <a:t>Description</a:t>
                      </a:r>
                      <a:endParaRPr b="1">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chemeClr val="accent5"/>
                    </a:solidFill>
                  </a:tcPr>
                </a:tc>
                <a:tc>
                  <a:txBody>
                    <a:bodyPr/>
                    <a:lstStyle/>
                    <a:p>
                      <a:pPr indent="0" lvl="0" marL="0" rtl="0" algn="ctr">
                        <a:spcBef>
                          <a:spcPts val="0"/>
                        </a:spcBef>
                        <a:spcAft>
                          <a:spcPts val="0"/>
                        </a:spcAft>
                        <a:buNone/>
                      </a:pPr>
                      <a:r>
                        <a:rPr b="1" lang="en-GB">
                          <a:solidFill>
                            <a:schemeClr val="lt1"/>
                          </a:solidFill>
                          <a:latin typeface="Lato"/>
                          <a:ea typeface="Lato"/>
                          <a:cs typeface="Lato"/>
                          <a:sym typeface="Lato"/>
                        </a:rPr>
                        <a:t>Example</a:t>
                      </a:r>
                      <a:endParaRPr b="1">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chemeClr val="accent5"/>
                    </a:solidFill>
                  </a:tcPr>
                </a:tc>
              </a:tr>
              <a:tr h="406225">
                <a:tc rowSpan="3">
                  <a:txBody>
                    <a:bodyPr/>
                    <a:lstStyle/>
                    <a:p>
                      <a:pPr indent="0" lvl="0" marL="0" rtl="0" algn="ctr">
                        <a:spcBef>
                          <a:spcPts val="0"/>
                        </a:spcBef>
                        <a:spcAft>
                          <a:spcPts val="0"/>
                        </a:spcAft>
                        <a:buNone/>
                      </a:pPr>
                      <a:r>
                        <a:rPr b="1" lang="en-GB" sz="1050">
                          <a:solidFill>
                            <a:schemeClr val="dk2"/>
                          </a:solidFill>
                          <a:latin typeface="Lato"/>
                          <a:ea typeface="Lato"/>
                          <a:cs typeface="Lato"/>
                          <a:sym typeface="Lato"/>
                        </a:rPr>
                        <a:t>Customer</a:t>
                      </a:r>
                      <a:endParaRPr b="1" sz="1050">
                        <a:solidFill>
                          <a:schemeClr val="dk2"/>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GB" sz="1050">
                          <a:latin typeface="Lato"/>
                          <a:ea typeface="Lato"/>
                          <a:cs typeface="Lato"/>
                          <a:sym typeface="Lato"/>
                        </a:rPr>
                        <a:t>Customer ID</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1050">
                          <a:latin typeface="Lato"/>
                          <a:ea typeface="Lato"/>
                          <a:cs typeface="Lato"/>
                          <a:sym typeface="Lato"/>
                        </a:rPr>
                        <a:t>Key to the orders dataset. </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GB" sz="1050">
                          <a:latin typeface="Lato"/>
                          <a:ea typeface="Lato"/>
                          <a:cs typeface="Lato"/>
                          <a:sym typeface="Lato"/>
                        </a:rPr>
                        <a:t>customer_id: </a:t>
                      </a:r>
                      <a:endParaRPr b="1" sz="1050">
                        <a:latin typeface="Lato"/>
                        <a:ea typeface="Lato"/>
                        <a:cs typeface="Lato"/>
                        <a:sym typeface="Lato"/>
                      </a:endParaRPr>
                    </a:p>
                    <a:p>
                      <a:pPr indent="0" lvl="0" marL="0" rtl="0" algn="l">
                        <a:spcBef>
                          <a:spcPts val="0"/>
                        </a:spcBef>
                        <a:spcAft>
                          <a:spcPts val="0"/>
                        </a:spcAft>
                        <a:buNone/>
                      </a:pPr>
                      <a:r>
                        <a:rPr lang="en-GB" sz="1050">
                          <a:solidFill>
                            <a:srgbClr val="FF0000"/>
                          </a:solidFill>
                          <a:latin typeface="Lato"/>
                          <a:ea typeface="Lato"/>
                          <a:cs typeface="Lato"/>
                          <a:sym typeface="Lato"/>
                        </a:rPr>
                        <a:t>9ef432eb6251297304e76186b10a928d</a:t>
                      </a:r>
                      <a:endParaRPr sz="1050">
                        <a:solidFill>
                          <a:srgbClr val="FF0000"/>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276975">
                <a:tc vMerge="1"/>
                <a:tc>
                  <a:txBody>
                    <a:bodyPr/>
                    <a:lstStyle/>
                    <a:p>
                      <a:pPr indent="0" lvl="0" marL="0" rtl="0" algn="l">
                        <a:spcBef>
                          <a:spcPts val="0"/>
                        </a:spcBef>
                        <a:spcAft>
                          <a:spcPts val="0"/>
                        </a:spcAft>
                        <a:buNone/>
                      </a:pPr>
                      <a:r>
                        <a:rPr lang="en-GB" sz="1050">
                          <a:latin typeface="Lato"/>
                          <a:ea typeface="Lato"/>
                          <a:cs typeface="Lato"/>
                          <a:sym typeface="Lato"/>
                        </a:rPr>
                        <a:t>Customer_state</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050">
                          <a:latin typeface="Lato"/>
                          <a:ea typeface="Lato"/>
                          <a:cs typeface="Lato"/>
                          <a:sym typeface="Lato"/>
                        </a:rPr>
                        <a:t>Customer’s state</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1050">
                          <a:latin typeface="Lato"/>
                          <a:ea typeface="Lato"/>
                          <a:cs typeface="Lato"/>
                          <a:sym typeface="Lato"/>
                        </a:rPr>
                        <a:t>customer_state: </a:t>
                      </a:r>
                      <a:r>
                        <a:rPr lang="en-GB" sz="1050">
                          <a:solidFill>
                            <a:srgbClr val="FF0000"/>
                          </a:solidFill>
                          <a:latin typeface="Lato"/>
                          <a:ea typeface="Lato"/>
                          <a:cs typeface="Lato"/>
                          <a:sym typeface="Lato"/>
                        </a:rPr>
                        <a:t>SP</a:t>
                      </a:r>
                      <a:endParaRPr sz="1050">
                        <a:solidFill>
                          <a:srgbClr val="FF0000"/>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418550">
                <a:tc vMerge="1"/>
                <a:tc>
                  <a:txBody>
                    <a:bodyPr/>
                    <a:lstStyle/>
                    <a:p>
                      <a:pPr indent="0" lvl="0" marL="0" rtl="0" algn="l">
                        <a:spcBef>
                          <a:spcPts val="0"/>
                        </a:spcBef>
                        <a:spcAft>
                          <a:spcPts val="0"/>
                        </a:spcAft>
                        <a:buNone/>
                      </a:pPr>
                      <a:r>
                        <a:rPr lang="en-GB" sz="1050">
                          <a:latin typeface="Lato"/>
                          <a:ea typeface="Lato"/>
                          <a:cs typeface="Lato"/>
                          <a:sym typeface="Lato"/>
                        </a:rPr>
                        <a:t>Customer_unique_id</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Times New Roman"/>
                          <a:ea typeface="Times New Roman"/>
                          <a:cs typeface="Times New Roman"/>
                          <a:sym typeface="Times New Roman"/>
                        </a:rPr>
                        <a:t>Unique identifier of a customer.</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1100">
                          <a:latin typeface="Times New Roman"/>
                          <a:ea typeface="Times New Roman"/>
                          <a:cs typeface="Times New Roman"/>
                          <a:sym typeface="Times New Roman"/>
                        </a:rPr>
                        <a:t>customer_unique_id: </a:t>
                      </a:r>
                      <a:r>
                        <a:rPr lang="en-GB" sz="1100">
                          <a:solidFill>
                            <a:srgbClr val="FF0000"/>
                          </a:solidFill>
                          <a:highlight>
                            <a:srgbClr val="FFFFFF"/>
                          </a:highlight>
                          <a:latin typeface="Times New Roman"/>
                          <a:ea typeface="Times New Roman"/>
                          <a:cs typeface="Times New Roman"/>
                          <a:sym typeface="Times New Roman"/>
                        </a:rPr>
                        <a:t>861eff4711a542e4b93843c6dd7febb0</a:t>
                      </a:r>
                      <a:endParaRPr b="1"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6225">
                <a:tc rowSpan="4">
                  <a:txBody>
                    <a:bodyPr/>
                    <a:lstStyle/>
                    <a:p>
                      <a:pPr indent="0" lvl="0" marL="0" rtl="0" algn="ctr">
                        <a:lnSpc>
                          <a:spcPct val="115000"/>
                        </a:lnSpc>
                        <a:spcBef>
                          <a:spcPts val="0"/>
                        </a:spcBef>
                        <a:spcAft>
                          <a:spcPts val="0"/>
                        </a:spcAft>
                        <a:buNone/>
                      </a:pPr>
                      <a:r>
                        <a:rPr b="1" lang="en-GB" sz="1050">
                          <a:solidFill>
                            <a:schemeClr val="dk2"/>
                          </a:solidFill>
                          <a:latin typeface="Lato"/>
                          <a:ea typeface="Lato"/>
                          <a:cs typeface="Lato"/>
                          <a:sym typeface="Lato"/>
                        </a:rPr>
                        <a:t>Order Payments </a:t>
                      </a:r>
                      <a:endParaRPr b="1" sz="1050">
                        <a:solidFill>
                          <a:schemeClr val="dk2"/>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GB" sz="1050">
                          <a:latin typeface="Lato"/>
                          <a:ea typeface="Lato"/>
                          <a:cs typeface="Lato"/>
                          <a:sym typeface="Lato"/>
                        </a:rPr>
                        <a:t>Order ID</a:t>
                      </a:r>
                      <a:endParaRPr sz="105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050">
                          <a:latin typeface="Lato"/>
                          <a:ea typeface="Lato"/>
                          <a:cs typeface="Lato"/>
                          <a:sym typeface="Lato"/>
                        </a:rPr>
                        <a:t>Unique identifier of the order. </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1050">
                          <a:latin typeface="Lato"/>
                          <a:ea typeface="Lato"/>
                          <a:cs typeface="Lato"/>
                          <a:sym typeface="Lato"/>
                        </a:rPr>
                        <a:t>order_id: </a:t>
                      </a:r>
                      <a:r>
                        <a:rPr lang="en-GB" sz="1050">
                          <a:solidFill>
                            <a:srgbClr val="FF0000"/>
                          </a:solidFill>
                          <a:latin typeface="Lato"/>
                          <a:ea typeface="Lato"/>
                          <a:cs typeface="Lato"/>
                          <a:sym typeface="Lato"/>
                        </a:rPr>
                        <a:t>e481f51cbdc54678b7cc49136f2d6af7</a:t>
                      </a:r>
                      <a:endParaRPr sz="1050">
                        <a:solidFill>
                          <a:srgbClr val="FF0000"/>
                        </a:solidFill>
                        <a:highlight>
                          <a:srgbClr val="525252"/>
                        </a:highlight>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64775">
                <a:tc vMerge="1"/>
                <a:tc>
                  <a:txBody>
                    <a:bodyPr/>
                    <a:lstStyle/>
                    <a:p>
                      <a:pPr indent="0" lvl="0" marL="0" rtl="0" algn="l">
                        <a:spcBef>
                          <a:spcPts val="0"/>
                        </a:spcBef>
                        <a:spcAft>
                          <a:spcPts val="0"/>
                        </a:spcAft>
                        <a:buNone/>
                      </a:pPr>
                      <a:r>
                        <a:rPr lang="en-GB" sz="1050">
                          <a:latin typeface="Lato"/>
                          <a:ea typeface="Lato"/>
                          <a:cs typeface="Lato"/>
                          <a:sym typeface="Lato"/>
                        </a:rPr>
                        <a:t>Payment Type</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050">
                          <a:latin typeface="Lato"/>
                          <a:ea typeface="Lato"/>
                          <a:cs typeface="Lato"/>
                          <a:sym typeface="Lato"/>
                        </a:rPr>
                        <a:t>Method of payment chosen by customer. They can choose more than 1 payment types for each purchase.  </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1050">
                          <a:latin typeface="Lato"/>
                          <a:ea typeface="Lato"/>
                          <a:cs typeface="Lato"/>
                          <a:sym typeface="Lato"/>
                        </a:rPr>
                        <a:t>credit_card_payment_type:</a:t>
                      </a:r>
                      <a:r>
                        <a:rPr lang="en-GB" sz="1050">
                          <a:latin typeface="Lato"/>
                          <a:ea typeface="Lato"/>
                          <a:cs typeface="Lato"/>
                          <a:sym typeface="Lato"/>
                        </a:rPr>
                        <a:t> </a:t>
                      </a:r>
                      <a:r>
                        <a:rPr lang="en-GB" sz="1050">
                          <a:solidFill>
                            <a:srgbClr val="FF0000"/>
                          </a:solidFill>
                          <a:latin typeface="Lato"/>
                          <a:ea typeface="Lato"/>
                          <a:cs typeface="Lato"/>
                          <a:sym typeface="Lato"/>
                        </a:rPr>
                        <a:t>1.0</a:t>
                      </a:r>
                      <a:endParaRPr sz="1050">
                        <a:solidFill>
                          <a:srgbClr val="FF0000"/>
                        </a:solidFill>
                        <a:latin typeface="Lato"/>
                        <a:ea typeface="Lato"/>
                        <a:cs typeface="Lato"/>
                        <a:sym typeface="Lato"/>
                      </a:endParaRPr>
                    </a:p>
                    <a:p>
                      <a:pPr indent="0" lvl="0" marL="0" rtl="0" algn="l">
                        <a:spcBef>
                          <a:spcPts val="0"/>
                        </a:spcBef>
                        <a:spcAft>
                          <a:spcPts val="0"/>
                        </a:spcAft>
                        <a:buNone/>
                      </a:pPr>
                      <a:r>
                        <a:rPr b="1" lang="en-GB" sz="1050">
                          <a:latin typeface="Lato"/>
                          <a:ea typeface="Lato"/>
                          <a:cs typeface="Lato"/>
                          <a:sym typeface="Lato"/>
                        </a:rPr>
                        <a:t>voucher_payment_type:</a:t>
                      </a:r>
                      <a:r>
                        <a:rPr lang="en-GB" sz="1050">
                          <a:latin typeface="Lato"/>
                          <a:ea typeface="Lato"/>
                          <a:cs typeface="Lato"/>
                          <a:sym typeface="Lato"/>
                        </a:rPr>
                        <a:t> </a:t>
                      </a:r>
                      <a:r>
                        <a:rPr lang="en-GB" sz="1050">
                          <a:solidFill>
                            <a:srgbClr val="FF0000"/>
                          </a:solidFill>
                          <a:latin typeface="Lato"/>
                          <a:ea typeface="Lato"/>
                          <a:cs typeface="Lato"/>
                          <a:sym typeface="Lato"/>
                        </a:rPr>
                        <a:t>0.0</a:t>
                      </a:r>
                      <a:endParaRPr sz="1050">
                        <a:solidFill>
                          <a:srgbClr val="FF0000"/>
                        </a:solidFill>
                        <a:latin typeface="Lato"/>
                        <a:ea typeface="Lato"/>
                        <a:cs typeface="Lato"/>
                        <a:sym typeface="Lato"/>
                      </a:endParaRPr>
                    </a:p>
                    <a:p>
                      <a:pPr indent="0" lvl="0" marL="0" rtl="0" algn="l">
                        <a:spcBef>
                          <a:spcPts val="0"/>
                        </a:spcBef>
                        <a:spcAft>
                          <a:spcPts val="0"/>
                        </a:spcAft>
                        <a:buNone/>
                      </a:pPr>
                      <a:r>
                        <a:rPr b="1" lang="en-GB" sz="1050">
                          <a:latin typeface="Lato"/>
                          <a:ea typeface="Lato"/>
                          <a:cs typeface="Lato"/>
                          <a:sym typeface="Lato"/>
                        </a:rPr>
                        <a:t>boleto_payment_type:</a:t>
                      </a:r>
                      <a:r>
                        <a:rPr lang="en-GB" sz="1050">
                          <a:latin typeface="Lato"/>
                          <a:ea typeface="Lato"/>
                          <a:cs typeface="Lato"/>
                          <a:sym typeface="Lato"/>
                        </a:rPr>
                        <a:t> </a:t>
                      </a:r>
                      <a:r>
                        <a:rPr lang="en-GB" sz="1050">
                          <a:solidFill>
                            <a:srgbClr val="FF0000"/>
                          </a:solidFill>
                          <a:latin typeface="Lato"/>
                          <a:ea typeface="Lato"/>
                          <a:cs typeface="Lato"/>
                          <a:sym typeface="Lato"/>
                        </a:rPr>
                        <a:t>0.0</a:t>
                      </a:r>
                      <a:endParaRPr sz="1050">
                        <a:solidFill>
                          <a:srgbClr val="FF0000"/>
                        </a:solidFill>
                        <a:latin typeface="Lato"/>
                        <a:ea typeface="Lato"/>
                        <a:cs typeface="Lato"/>
                        <a:sym typeface="Lato"/>
                      </a:endParaRPr>
                    </a:p>
                    <a:p>
                      <a:pPr indent="0" lvl="0" marL="0" rtl="0" algn="l">
                        <a:spcBef>
                          <a:spcPts val="0"/>
                        </a:spcBef>
                        <a:spcAft>
                          <a:spcPts val="0"/>
                        </a:spcAft>
                        <a:buNone/>
                      </a:pPr>
                      <a:r>
                        <a:rPr b="1" lang="en-GB" sz="1050">
                          <a:latin typeface="Lato"/>
                          <a:ea typeface="Lato"/>
                          <a:cs typeface="Lato"/>
                          <a:sym typeface="Lato"/>
                        </a:rPr>
                        <a:t>debit_card_payment_type: </a:t>
                      </a:r>
                      <a:r>
                        <a:rPr lang="en-GB" sz="1050">
                          <a:solidFill>
                            <a:srgbClr val="FF0000"/>
                          </a:solidFill>
                          <a:latin typeface="Lato"/>
                          <a:ea typeface="Lato"/>
                          <a:cs typeface="Lato"/>
                          <a:sym typeface="Lato"/>
                        </a:rPr>
                        <a:t>0.0</a:t>
                      </a:r>
                      <a:endParaRPr sz="1050">
                        <a:solidFill>
                          <a:srgbClr val="FF0000"/>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6225">
                <a:tc vMerge="1"/>
                <a:tc>
                  <a:txBody>
                    <a:bodyPr/>
                    <a:lstStyle/>
                    <a:p>
                      <a:pPr indent="0" lvl="0" marL="0" rtl="0" algn="l">
                        <a:spcBef>
                          <a:spcPts val="0"/>
                        </a:spcBef>
                        <a:spcAft>
                          <a:spcPts val="0"/>
                        </a:spcAft>
                        <a:buNone/>
                      </a:pPr>
                      <a:r>
                        <a:rPr lang="en-GB" sz="1050">
                          <a:latin typeface="Lato"/>
                          <a:ea typeface="Lato"/>
                          <a:cs typeface="Lato"/>
                          <a:sym typeface="Lato"/>
                        </a:rPr>
                        <a:t>Payment Installment</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050">
                          <a:latin typeface="Lato"/>
                          <a:ea typeface="Lato"/>
                          <a:cs typeface="Lato"/>
                          <a:sym typeface="Lato"/>
                        </a:rPr>
                        <a:t>No. of installments chosen by the customer </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1050">
                          <a:latin typeface="Lato"/>
                          <a:ea typeface="Lato"/>
                          <a:cs typeface="Lato"/>
                          <a:sym typeface="Lato"/>
                        </a:rPr>
                        <a:t>payment_installments: </a:t>
                      </a:r>
                      <a:r>
                        <a:rPr lang="en-GB" sz="1050">
                          <a:solidFill>
                            <a:srgbClr val="FF0000"/>
                          </a:solidFill>
                          <a:latin typeface="Lato"/>
                          <a:ea typeface="Lato"/>
                          <a:cs typeface="Lato"/>
                          <a:sym typeface="Lato"/>
                        </a:rPr>
                        <a:t>1</a:t>
                      </a:r>
                      <a:endParaRPr sz="1050">
                        <a:solidFill>
                          <a:srgbClr val="FF0000"/>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6975">
                <a:tc vMerge="1"/>
                <a:tc>
                  <a:txBody>
                    <a:bodyPr/>
                    <a:lstStyle/>
                    <a:p>
                      <a:pPr indent="0" lvl="0" marL="0" rtl="0" algn="l">
                        <a:spcBef>
                          <a:spcPts val="0"/>
                        </a:spcBef>
                        <a:spcAft>
                          <a:spcPts val="0"/>
                        </a:spcAft>
                        <a:buNone/>
                      </a:pPr>
                      <a:r>
                        <a:rPr lang="en-GB" sz="1050">
                          <a:latin typeface="Lato"/>
                          <a:ea typeface="Lato"/>
                          <a:cs typeface="Lato"/>
                          <a:sym typeface="Lato"/>
                        </a:rPr>
                        <a:t>Payment value </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050">
                          <a:latin typeface="Lato"/>
                          <a:ea typeface="Lato"/>
                          <a:cs typeface="Lato"/>
                          <a:sym typeface="Lato"/>
                        </a:rPr>
                        <a:t>The transaction value. </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1050">
                          <a:latin typeface="Lato"/>
                          <a:ea typeface="Lato"/>
                          <a:cs typeface="Lato"/>
                          <a:sym typeface="Lato"/>
                        </a:rPr>
                        <a:t>payment_sum: </a:t>
                      </a:r>
                      <a:r>
                        <a:rPr lang="en-GB" sz="1050">
                          <a:solidFill>
                            <a:srgbClr val="FF0000"/>
                          </a:solidFill>
                          <a:latin typeface="Lato"/>
                          <a:ea typeface="Lato"/>
                          <a:cs typeface="Lato"/>
                          <a:sym typeface="Lato"/>
                        </a:rPr>
                        <a:t>38.71</a:t>
                      </a:r>
                      <a:endParaRPr sz="1050">
                        <a:solidFill>
                          <a:srgbClr val="FF0000"/>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Dataset Attributes</a:t>
            </a:r>
            <a:endParaRPr b="1" sz="2200">
              <a:latin typeface="Raleway"/>
              <a:ea typeface="Raleway"/>
              <a:cs typeface="Raleway"/>
              <a:sym typeface="Raleway"/>
            </a:endParaRPr>
          </a:p>
        </p:txBody>
      </p:sp>
      <p:graphicFrame>
        <p:nvGraphicFramePr>
          <p:cNvPr id="300" name="Google Shape;300;p30"/>
          <p:cNvGraphicFramePr/>
          <p:nvPr/>
        </p:nvGraphicFramePr>
        <p:xfrm>
          <a:off x="402138" y="1350874"/>
          <a:ext cx="3000000" cy="3000000"/>
        </p:xfrm>
        <a:graphic>
          <a:graphicData uri="http://schemas.openxmlformats.org/drawingml/2006/table">
            <a:tbl>
              <a:tblPr>
                <a:noFill/>
                <a:tableStyleId>{709DE2C3-2308-4C69-8C59-EF3DC3FB48BA}</a:tableStyleId>
              </a:tblPr>
              <a:tblGrid>
                <a:gridCol w="1174025"/>
                <a:gridCol w="1707625"/>
                <a:gridCol w="2459650"/>
                <a:gridCol w="3004175"/>
              </a:tblGrid>
              <a:tr h="396200">
                <a:tc>
                  <a:txBody>
                    <a:bodyPr/>
                    <a:lstStyle/>
                    <a:p>
                      <a:pPr indent="0" lvl="0" marL="0" rtl="0" algn="ctr">
                        <a:spcBef>
                          <a:spcPts val="0"/>
                        </a:spcBef>
                        <a:spcAft>
                          <a:spcPts val="0"/>
                        </a:spcAft>
                        <a:buNone/>
                      </a:pPr>
                      <a:r>
                        <a:rPr b="1" lang="en-GB">
                          <a:solidFill>
                            <a:schemeClr val="lt1"/>
                          </a:solidFill>
                          <a:latin typeface="Lato"/>
                          <a:ea typeface="Lato"/>
                          <a:cs typeface="Lato"/>
                          <a:sym typeface="Lato"/>
                        </a:rPr>
                        <a:t>Dataset</a:t>
                      </a:r>
                      <a:endParaRPr b="1">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b="1" lang="en-GB">
                          <a:solidFill>
                            <a:schemeClr val="lt1"/>
                          </a:solidFill>
                          <a:latin typeface="Lato"/>
                          <a:ea typeface="Lato"/>
                          <a:cs typeface="Lato"/>
                          <a:sym typeface="Lato"/>
                        </a:rPr>
                        <a:t>Attribute</a:t>
                      </a:r>
                      <a:endParaRPr b="1">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chemeClr val="accent5"/>
                    </a:solidFill>
                  </a:tcPr>
                </a:tc>
                <a:tc>
                  <a:txBody>
                    <a:bodyPr/>
                    <a:lstStyle/>
                    <a:p>
                      <a:pPr indent="0" lvl="0" marL="0" rtl="0" algn="ctr">
                        <a:spcBef>
                          <a:spcPts val="0"/>
                        </a:spcBef>
                        <a:spcAft>
                          <a:spcPts val="0"/>
                        </a:spcAft>
                        <a:buNone/>
                      </a:pPr>
                      <a:r>
                        <a:rPr b="1" lang="en-GB">
                          <a:solidFill>
                            <a:schemeClr val="lt1"/>
                          </a:solidFill>
                          <a:latin typeface="Lato"/>
                          <a:ea typeface="Lato"/>
                          <a:cs typeface="Lato"/>
                          <a:sym typeface="Lato"/>
                        </a:rPr>
                        <a:t>Description</a:t>
                      </a:r>
                      <a:endParaRPr b="1">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chemeClr val="accent5"/>
                    </a:solidFill>
                  </a:tcPr>
                </a:tc>
                <a:tc>
                  <a:txBody>
                    <a:bodyPr/>
                    <a:lstStyle/>
                    <a:p>
                      <a:pPr indent="0" lvl="0" marL="0" rtl="0" algn="ctr">
                        <a:spcBef>
                          <a:spcPts val="0"/>
                        </a:spcBef>
                        <a:spcAft>
                          <a:spcPts val="0"/>
                        </a:spcAft>
                        <a:buNone/>
                      </a:pPr>
                      <a:r>
                        <a:rPr b="1" lang="en-GB">
                          <a:solidFill>
                            <a:schemeClr val="lt1"/>
                          </a:solidFill>
                          <a:latin typeface="Lato"/>
                          <a:ea typeface="Lato"/>
                          <a:cs typeface="Lato"/>
                          <a:sym typeface="Lato"/>
                        </a:rPr>
                        <a:t>Example</a:t>
                      </a:r>
                      <a:endParaRPr b="1">
                        <a:solidFill>
                          <a:schemeClr val="lt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chemeClr val="accent5"/>
                    </a:solidFill>
                  </a:tcPr>
                </a:tc>
              </a:tr>
              <a:tr h="502900">
                <a:tc>
                  <a:txBody>
                    <a:bodyPr/>
                    <a:lstStyle/>
                    <a:p>
                      <a:pPr indent="0" lvl="0" marL="0" rtl="0" algn="ctr">
                        <a:lnSpc>
                          <a:spcPct val="115000"/>
                        </a:lnSpc>
                        <a:spcBef>
                          <a:spcPts val="0"/>
                        </a:spcBef>
                        <a:spcAft>
                          <a:spcPts val="0"/>
                        </a:spcAft>
                        <a:buNone/>
                      </a:pPr>
                      <a:r>
                        <a:rPr b="1" lang="en-GB" sz="1050">
                          <a:solidFill>
                            <a:schemeClr val="dk2"/>
                          </a:solidFill>
                          <a:latin typeface="Lato"/>
                          <a:ea typeface="Lato"/>
                          <a:cs typeface="Lato"/>
                          <a:sym typeface="Lato"/>
                        </a:rPr>
                        <a:t>Orders</a:t>
                      </a:r>
                      <a:endParaRPr b="1" sz="1050">
                        <a:solidFill>
                          <a:schemeClr val="dk2"/>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GB" sz="1050">
                          <a:latin typeface="Lato"/>
                          <a:ea typeface="Lato"/>
                          <a:cs typeface="Lato"/>
                          <a:sym typeface="Lato"/>
                        </a:rPr>
                        <a:t>Order purchase timestamp</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050">
                          <a:latin typeface="Lato"/>
                          <a:ea typeface="Lato"/>
                          <a:cs typeface="Lato"/>
                          <a:sym typeface="Lato"/>
                        </a:rPr>
                        <a:t>Customer’s purchase timestamp.</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1050">
                          <a:latin typeface="Lato"/>
                          <a:ea typeface="Lato"/>
                          <a:cs typeface="Lato"/>
                          <a:sym typeface="Lato"/>
                        </a:rPr>
                        <a:t>order_purchase_timestamp: </a:t>
                      </a:r>
                      <a:endParaRPr b="1" sz="1050">
                        <a:latin typeface="Lato"/>
                        <a:ea typeface="Lato"/>
                        <a:cs typeface="Lato"/>
                        <a:sym typeface="Lato"/>
                      </a:endParaRPr>
                    </a:p>
                    <a:p>
                      <a:pPr indent="0" lvl="0" marL="0" rtl="0" algn="l">
                        <a:spcBef>
                          <a:spcPts val="0"/>
                        </a:spcBef>
                        <a:spcAft>
                          <a:spcPts val="0"/>
                        </a:spcAft>
                        <a:buNone/>
                      </a:pPr>
                      <a:r>
                        <a:rPr lang="en-GB" sz="1050">
                          <a:solidFill>
                            <a:srgbClr val="FF0000"/>
                          </a:solidFill>
                          <a:latin typeface="Lato"/>
                          <a:ea typeface="Lato"/>
                          <a:cs typeface="Lato"/>
                          <a:sym typeface="Lato"/>
                        </a:rPr>
                        <a:t>2017-10-02 10:56:33</a:t>
                      </a:r>
                      <a:endParaRPr sz="1050">
                        <a:solidFill>
                          <a:srgbClr val="FF0000"/>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526900">
                <a:tc rowSpan="2">
                  <a:txBody>
                    <a:bodyPr/>
                    <a:lstStyle/>
                    <a:p>
                      <a:pPr indent="0" lvl="0" marL="0" rtl="0" algn="ctr">
                        <a:lnSpc>
                          <a:spcPct val="115000"/>
                        </a:lnSpc>
                        <a:spcBef>
                          <a:spcPts val="0"/>
                        </a:spcBef>
                        <a:spcAft>
                          <a:spcPts val="0"/>
                        </a:spcAft>
                        <a:buNone/>
                      </a:pPr>
                      <a:r>
                        <a:rPr b="1" lang="en-GB" sz="1050">
                          <a:solidFill>
                            <a:schemeClr val="dk2"/>
                          </a:solidFill>
                          <a:latin typeface="Lato"/>
                          <a:ea typeface="Lato"/>
                          <a:cs typeface="Lato"/>
                          <a:sym typeface="Lato"/>
                        </a:rPr>
                        <a:t>Products</a:t>
                      </a:r>
                      <a:endParaRPr b="1" sz="1050">
                        <a:solidFill>
                          <a:schemeClr val="dk2"/>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GB" sz="1050">
                          <a:latin typeface="Lato"/>
                          <a:ea typeface="Lato"/>
                          <a:cs typeface="Lato"/>
                          <a:sym typeface="Lato"/>
                        </a:rPr>
                        <a:t>Product category name </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latin typeface="Lato"/>
                          <a:ea typeface="Lato"/>
                          <a:cs typeface="Lato"/>
                          <a:sym typeface="Lato"/>
                        </a:rPr>
                        <a:t>The category name of the product.</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50">
                          <a:latin typeface="Lato"/>
                          <a:ea typeface="Lato"/>
                          <a:cs typeface="Lato"/>
                          <a:sym typeface="Lato"/>
                        </a:rPr>
                        <a:t>product_category_name_english: </a:t>
                      </a:r>
                      <a:r>
                        <a:rPr lang="en-GB" sz="1050">
                          <a:solidFill>
                            <a:srgbClr val="FF0000"/>
                          </a:solidFill>
                          <a:latin typeface="Lato"/>
                          <a:ea typeface="Lato"/>
                          <a:cs typeface="Lato"/>
                          <a:sym typeface="Lato"/>
                        </a:rPr>
                        <a:t>housewares</a:t>
                      </a:r>
                      <a:endParaRPr sz="1050">
                        <a:solidFill>
                          <a:srgbClr val="FF0000"/>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6900">
                <a:tc vMerge="1"/>
                <a:tc>
                  <a:txBody>
                    <a:bodyPr/>
                    <a:lstStyle/>
                    <a:p>
                      <a:pPr indent="0" lvl="0" marL="0" rtl="0" algn="l">
                        <a:lnSpc>
                          <a:spcPct val="115000"/>
                        </a:lnSpc>
                        <a:spcBef>
                          <a:spcPts val="0"/>
                        </a:spcBef>
                        <a:spcAft>
                          <a:spcPts val="0"/>
                        </a:spcAft>
                        <a:buNone/>
                      </a:pPr>
                      <a:r>
                        <a:rPr lang="en-GB" sz="1050">
                          <a:latin typeface="Lato"/>
                          <a:ea typeface="Lato"/>
                          <a:cs typeface="Lato"/>
                          <a:sym typeface="Lato"/>
                        </a:rPr>
                        <a:t>product_category_name</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latin typeface="Lato"/>
                          <a:ea typeface="Lato"/>
                          <a:cs typeface="Lato"/>
                          <a:sym typeface="Lato"/>
                        </a:rPr>
                        <a:t>The category names of the products in portuguese.</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latin typeface="Lato"/>
                          <a:ea typeface="Lato"/>
                          <a:cs typeface="Lato"/>
                          <a:sym typeface="Lato"/>
                        </a:rPr>
                        <a:t>product_category_name: </a:t>
                      </a:r>
                      <a:r>
                        <a:rPr lang="en-GB" sz="1050">
                          <a:solidFill>
                            <a:srgbClr val="FF0000"/>
                          </a:solidFill>
                          <a:latin typeface="Lato"/>
                          <a:ea typeface="Lato"/>
                          <a:cs typeface="Lato"/>
                          <a:sym typeface="Lato"/>
                        </a:rPr>
                        <a:t>beleza_saude</a:t>
                      </a:r>
                      <a:endParaRPr sz="1050">
                        <a:solidFill>
                          <a:srgbClr val="FF0000"/>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0925">
                <a:tc>
                  <a:txBody>
                    <a:bodyPr/>
                    <a:lstStyle/>
                    <a:p>
                      <a:pPr indent="0" lvl="0" marL="0" rtl="0" algn="ctr">
                        <a:lnSpc>
                          <a:spcPct val="115000"/>
                        </a:lnSpc>
                        <a:spcBef>
                          <a:spcPts val="0"/>
                        </a:spcBef>
                        <a:spcAft>
                          <a:spcPts val="0"/>
                        </a:spcAft>
                        <a:buNone/>
                      </a:pPr>
                      <a:r>
                        <a:rPr b="1" lang="en-GB" sz="1050">
                          <a:solidFill>
                            <a:schemeClr val="dk2"/>
                          </a:solidFill>
                          <a:latin typeface="Lato"/>
                          <a:ea typeface="Lato"/>
                          <a:cs typeface="Lato"/>
                          <a:sym typeface="Lato"/>
                        </a:rPr>
                        <a:t>Reviews</a:t>
                      </a:r>
                      <a:endParaRPr b="1" sz="1050">
                        <a:solidFill>
                          <a:schemeClr val="dk2"/>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GB" sz="1050">
                          <a:latin typeface="Lato"/>
                          <a:ea typeface="Lato"/>
                          <a:cs typeface="Lato"/>
                          <a:sym typeface="Lato"/>
                        </a:rPr>
                        <a:t>Review score</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latin typeface="Lato"/>
                          <a:ea typeface="Lato"/>
                          <a:cs typeface="Lato"/>
                          <a:sym typeface="Lato"/>
                        </a:rPr>
                        <a:t>Note ranging from 1 to 5 (integer) given by the customer on a satisfaction survey.</a:t>
                      </a:r>
                      <a:endParaRPr sz="105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latin typeface="Lato"/>
                          <a:ea typeface="Lato"/>
                          <a:cs typeface="Lato"/>
                          <a:sym typeface="Lato"/>
                        </a:rPr>
                        <a:t>Review score : </a:t>
                      </a:r>
                      <a:r>
                        <a:rPr lang="en-GB" sz="1050">
                          <a:solidFill>
                            <a:srgbClr val="FF0000"/>
                          </a:solidFill>
                          <a:latin typeface="Lato"/>
                          <a:ea typeface="Lato"/>
                          <a:cs typeface="Lato"/>
                          <a:sym typeface="Lato"/>
                        </a:rPr>
                        <a:t>5</a:t>
                      </a:r>
                      <a:endParaRPr sz="1050">
                        <a:solidFill>
                          <a:srgbClr val="FF0000"/>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 </a:t>
            </a:r>
            <a:endParaRPr/>
          </a:p>
        </p:txBody>
      </p:sp>
      <p:pic>
        <p:nvPicPr>
          <p:cNvPr id="306" name="Google Shape;306;p31"/>
          <p:cNvPicPr preferRelativeResize="0"/>
          <p:nvPr/>
        </p:nvPicPr>
        <p:blipFill>
          <a:blip r:embed="rId3">
            <a:alphaModFix/>
          </a:blip>
          <a:stretch>
            <a:fillRect/>
          </a:stretch>
        </p:blipFill>
        <p:spPr>
          <a:xfrm>
            <a:off x="6245550" y="3284550"/>
            <a:ext cx="2398600" cy="1345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2"/>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Data Preprocessing (Feature Selection)</a:t>
            </a:r>
            <a:endParaRPr b="1" sz="2200">
              <a:latin typeface="Raleway"/>
              <a:ea typeface="Raleway"/>
              <a:cs typeface="Raleway"/>
              <a:sym typeface="Raleway"/>
            </a:endParaRPr>
          </a:p>
        </p:txBody>
      </p:sp>
      <p:pic>
        <p:nvPicPr>
          <p:cNvPr id="312" name="Google Shape;312;p32"/>
          <p:cNvPicPr preferRelativeResize="0"/>
          <p:nvPr/>
        </p:nvPicPr>
        <p:blipFill>
          <a:blip r:embed="rId3">
            <a:alphaModFix/>
          </a:blip>
          <a:stretch>
            <a:fillRect/>
          </a:stretch>
        </p:blipFill>
        <p:spPr>
          <a:xfrm>
            <a:off x="962275" y="953550"/>
            <a:ext cx="2605252" cy="4037551"/>
          </a:xfrm>
          <a:prstGeom prst="rect">
            <a:avLst/>
          </a:prstGeom>
          <a:noFill/>
          <a:ln>
            <a:noFill/>
          </a:ln>
        </p:spPr>
      </p:pic>
      <p:pic>
        <p:nvPicPr>
          <p:cNvPr id="313" name="Google Shape;313;p32"/>
          <p:cNvPicPr preferRelativeResize="0"/>
          <p:nvPr/>
        </p:nvPicPr>
        <p:blipFill>
          <a:blip r:embed="rId4">
            <a:alphaModFix/>
          </a:blip>
          <a:stretch>
            <a:fillRect/>
          </a:stretch>
        </p:blipFill>
        <p:spPr>
          <a:xfrm>
            <a:off x="5044225" y="1222825"/>
            <a:ext cx="3507050" cy="3499025"/>
          </a:xfrm>
          <a:prstGeom prst="rect">
            <a:avLst/>
          </a:prstGeom>
          <a:noFill/>
          <a:ln>
            <a:noFill/>
          </a:ln>
        </p:spPr>
      </p:pic>
      <p:sp>
        <p:nvSpPr>
          <p:cNvPr id="314" name="Google Shape;314;p32"/>
          <p:cNvSpPr/>
          <p:nvPr/>
        </p:nvSpPr>
        <p:spPr>
          <a:xfrm>
            <a:off x="3877625" y="2539050"/>
            <a:ext cx="856500" cy="3993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Data Preprocessing (Feature Engineering)</a:t>
            </a:r>
            <a:endParaRPr b="1" sz="2200">
              <a:latin typeface="Raleway"/>
              <a:ea typeface="Raleway"/>
              <a:cs typeface="Raleway"/>
              <a:sym typeface="Raleway"/>
            </a:endParaRPr>
          </a:p>
        </p:txBody>
      </p:sp>
      <p:sp>
        <p:nvSpPr>
          <p:cNvPr id="320" name="Google Shape;320;p33"/>
          <p:cNvSpPr/>
          <p:nvPr/>
        </p:nvSpPr>
        <p:spPr>
          <a:xfrm flipH="1">
            <a:off x="1374450" y="1218900"/>
            <a:ext cx="6394800" cy="40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Data after Feature Selection: 115609 rows, 21 columns</a:t>
            </a:r>
            <a:endParaRPr>
              <a:solidFill>
                <a:srgbClr val="FFFFFF"/>
              </a:solidFill>
              <a:latin typeface="Lato"/>
              <a:ea typeface="Lato"/>
              <a:cs typeface="Lato"/>
              <a:sym typeface="Lato"/>
            </a:endParaRPr>
          </a:p>
        </p:txBody>
      </p:sp>
      <p:sp>
        <p:nvSpPr>
          <p:cNvPr id="321" name="Google Shape;321;p33"/>
          <p:cNvSpPr/>
          <p:nvPr/>
        </p:nvSpPr>
        <p:spPr>
          <a:xfrm flipH="1">
            <a:off x="1374738" y="1797452"/>
            <a:ext cx="1994700" cy="62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Remove any duplicated data</a:t>
            </a:r>
            <a:endParaRPr>
              <a:latin typeface="Lato"/>
              <a:ea typeface="Lato"/>
              <a:cs typeface="Lato"/>
              <a:sym typeface="Lato"/>
            </a:endParaRPr>
          </a:p>
        </p:txBody>
      </p:sp>
      <p:sp>
        <p:nvSpPr>
          <p:cNvPr id="322" name="Google Shape;322;p33"/>
          <p:cNvSpPr/>
          <p:nvPr/>
        </p:nvSpPr>
        <p:spPr>
          <a:xfrm flipH="1">
            <a:off x="5774550" y="1797439"/>
            <a:ext cx="1994700" cy="62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Changing datatypes</a:t>
            </a:r>
            <a:endParaRPr>
              <a:latin typeface="Lato"/>
              <a:ea typeface="Lato"/>
              <a:cs typeface="Lato"/>
              <a:sym typeface="Lato"/>
            </a:endParaRPr>
          </a:p>
        </p:txBody>
      </p:sp>
      <p:sp>
        <p:nvSpPr>
          <p:cNvPr id="323" name="Google Shape;323;p33"/>
          <p:cNvSpPr/>
          <p:nvPr/>
        </p:nvSpPr>
        <p:spPr>
          <a:xfrm flipH="1">
            <a:off x="4259050" y="3496075"/>
            <a:ext cx="3018900" cy="95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Creating new columns: Order Recency, </a:t>
            </a:r>
            <a:r>
              <a:rPr lang="en-GB">
                <a:latin typeface="Lato"/>
                <a:ea typeface="Lato"/>
                <a:cs typeface="Lato"/>
                <a:sym typeface="Lato"/>
              </a:rPr>
              <a:t>Frequency</a:t>
            </a:r>
            <a:r>
              <a:rPr lang="en-GB">
                <a:latin typeface="Lato"/>
                <a:ea typeface="Lato"/>
                <a:cs typeface="Lato"/>
                <a:sym typeface="Lato"/>
              </a:rPr>
              <a:t> and Monetary, Most Expensive Product Category</a:t>
            </a:r>
            <a:endParaRPr>
              <a:latin typeface="Lato"/>
              <a:ea typeface="Lato"/>
              <a:cs typeface="Lato"/>
              <a:sym typeface="Lato"/>
            </a:endParaRPr>
          </a:p>
        </p:txBody>
      </p:sp>
      <p:sp>
        <p:nvSpPr>
          <p:cNvPr id="324" name="Google Shape;324;p33"/>
          <p:cNvSpPr/>
          <p:nvPr/>
        </p:nvSpPr>
        <p:spPr>
          <a:xfrm flipH="1">
            <a:off x="3574650" y="1797439"/>
            <a:ext cx="1994700" cy="62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One hot encoding for payment type column</a:t>
            </a:r>
            <a:endParaRPr>
              <a:latin typeface="Lato"/>
              <a:ea typeface="Lato"/>
              <a:cs typeface="Lato"/>
              <a:sym typeface="Lato"/>
            </a:endParaRPr>
          </a:p>
        </p:txBody>
      </p:sp>
      <p:sp>
        <p:nvSpPr>
          <p:cNvPr id="325" name="Google Shape;325;p33"/>
          <p:cNvSpPr/>
          <p:nvPr/>
        </p:nvSpPr>
        <p:spPr>
          <a:xfrm flipH="1">
            <a:off x="1374300" y="2949125"/>
            <a:ext cx="6394800" cy="40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Data after Feature Engineering: 93395 rows, 14 columns</a:t>
            </a:r>
            <a:endParaRPr>
              <a:solidFill>
                <a:srgbClr val="FFFFFF"/>
              </a:solidFill>
              <a:latin typeface="Lato"/>
              <a:ea typeface="Lato"/>
              <a:cs typeface="Lato"/>
              <a:sym typeface="Lato"/>
            </a:endParaRPr>
          </a:p>
        </p:txBody>
      </p:sp>
      <p:sp>
        <p:nvSpPr>
          <p:cNvPr id="326" name="Google Shape;326;p33"/>
          <p:cNvSpPr/>
          <p:nvPr/>
        </p:nvSpPr>
        <p:spPr>
          <a:xfrm flipH="1">
            <a:off x="2033825" y="3496074"/>
            <a:ext cx="1994700" cy="95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Aggregating at customer level (customer_unique_id)</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Data Preprocessing (Outlier Removal)</a:t>
            </a:r>
            <a:endParaRPr b="1" sz="2200">
              <a:latin typeface="Raleway"/>
              <a:ea typeface="Raleway"/>
              <a:cs typeface="Raleway"/>
              <a:sym typeface="Raleway"/>
            </a:endParaRPr>
          </a:p>
        </p:txBody>
      </p:sp>
      <p:sp>
        <p:nvSpPr>
          <p:cNvPr id="332" name="Google Shape;332;p34"/>
          <p:cNvSpPr/>
          <p:nvPr/>
        </p:nvSpPr>
        <p:spPr>
          <a:xfrm flipH="1">
            <a:off x="1374600" y="980025"/>
            <a:ext cx="6394800" cy="40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Removing Outliers based on RFM</a:t>
            </a:r>
            <a:endParaRPr>
              <a:solidFill>
                <a:srgbClr val="FFFFFF"/>
              </a:solidFill>
              <a:latin typeface="Lato"/>
              <a:ea typeface="Lato"/>
              <a:cs typeface="Lato"/>
              <a:sym typeface="Lato"/>
            </a:endParaRPr>
          </a:p>
        </p:txBody>
      </p:sp>
      <p:pic>
        <p:nvPicPr>
          <p:cNvPr id="333" name="Google Shape;333;p34"/>
          <p:cNvPicPr preferRelativeResize="0"/>
          <p:nvPr/>
        </p:nvPicPr>
        <p:blipFill>
          <a:blip r:embed="rId3">
            <a:alphaModFix/>
          </a:blip>
          <a:stretch>
            <a:fillRect/>
          </a:stretch>
        </p:blipFill>
        <p:spPr>
          <a:xfrm>
            <a:off x="295625" y="2108700"/>
            <a:ext cx="3106500" cy="2393300"/>
          </a:xfrm>
          <a:prstGeom prst="rect">
            <a:avLst/>
          </a:prstGeom>
          <a:noFill/>
          <a:ln>
            <a:noFill/>
          </a:ln>
        </p:spPr>
      </p:pic>
      <p:sp>
        <p:nvSpPr>
          <p:cNvPr id="334" name="Google Shape;334;p34"/>
          <p:cNvSpPr/>
          <p:nvPr/>
        </p:nvSpPr>
        <p:spPr>
          <a:xfrm>
            <a:off x="4070450" y="1725150"/>
            <a:ext cx="1321200" cy="64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Lato"/>
                <a:ea typeface="Lato"/>
                <a:cs typeface="Lato"/>
                <a:sym typeface="Lato"/>
              </a:rPr>
              <a:t>Interquartile Range (IQR)</a:t>
            </a:r>
            <a:endParaRPr sz="1300">
              <a:latin typeface="Lato"/>
              <a:ea typeface="Lato"/>
              <a:cs typeface="Lato"/>
              <a:sym typeface="Lato"/>
            </a:endParaRPr>
          </a:p>
        </p:txBody>
      </p:sp>
      <p:sp>
        <p:nvSpPr>
          <p:cNvPr id="335" name="Google Shape;335;p34"/>
          <p:cNvSpPr/>
          <p:nvPr/>
        </p:nvSpPr>
        <p:spPr>
          <a:xfrm>
            <a:off x="4070450" y="2485300"/>
            <a:ext cx="1287600" cy="64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Lato"/>
                <a:ea typeface="Lato"/>
                <a:cs typeface="Lato"/>
                <a:sym typeface="Lato"/>
              </a:rPr>
              <a:t>Standard Deviation</a:t>
            </a:r>
            <a:endParaRPr sz="1300">
              <a:latin typeface="Lato"/>
              <a:ea typeface="Lato"/>
              <a:cs typeface="Lato"/>
              <a:sym typeface="Lato"/>
            </a:endParaRPr>
          </a:p>
        </p:txBody>
      </p:sp>
      <p:pic>
        <p:nvPicPr>
          <p:cNvPr id="336" name="Google Shape;336;p34"/>
          <p:cNvPicPr preferRelativeResize="0"/>
          <p:nvPr/>
        </p:nvPicPr>
        <p:blipFill>
          <a:blip r:embed="rId4">
            <a:alphaModFix/>
          </a:blip>
          <a:stretch>
            <a:fillRect/>
          </a:stretch>
        </p:blipFill>
        <p:spPr>
          <a:xfrm>
            <a:off x="3441400" y="3522250"/>
            <a:ext cx="4167208" cy="1568475"/>
          </a:xfrm>
          <a:prstGeom prst="rect">
            <a:avLst/>
          </a:prstGeom>
          <a:noFill/>
          <a:ln>
            <a:noFill/>
          </a:ln>
        </p:spPr>
      </p:pic>
      <p:sp>
        <p:nvSpPr>
          <p:cNvPr id="337" name="Google Shape;337;p34"/>
          <p:cNvSpPr txBox="1"/>
          <p:nvPr/>
        </p:nvSpPr>
        <p:spPr>
          <a:xfrm>
            <a:off x="949775" y="1739400"/>
            <a:ext cx="17982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latin typeface="Lato"/>
                <a:ea typeface="Lato"/>
                <a:cs typeface="Lato"/>
                <a:sym typeface="Lato"/>
              </a:rPr>
              <a:t>Distribution of RFM</a:t>
            </a:r>
            <a:endParaRPr b="1" sz="1200">
              <a:latin typeface="Lato"/>
              <a:ea typeface="Lato"/>
              <a:cs typeface="Lato"/>
              <a:sym typeface="Lato"/>
            </a:endParaRPr>
          </a:p>
        </p:txBody>
      </p:sp>
      <p:sp>
        <p:nvSpPr>
          <p:cNvPr id="338" name="Google Shape;338;p34"/>
          <p:cNvSpPr/>
          <p:nvPr/>
        </p:nvSpPr>
        <p:spPr>
          <a:xfrm>
            <a:off x="3371725" y="2550388"/>
            <a:ext cx="493200" cy="212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34"/>
          <p:cNvPicPr preferRelativeResize="0"/>
          <p:nvPr/>
        </p:nvPicPr>
        <p:blipFill>
          <a:blip r:embed="rId5">
            <a:alphaModFix/>
          </a:blip>
          <a:stretch>
            <a:fillRect/>
          </a:stretch>
        </p:blipFill>
        <p:spPr>
          <a:xfrm>
            <a:off x="5563575" y="2378100"/>
            <a:ext cx="3466299" cy="862100"/>
          </a:xfrm>
          <a:prstGeom prst="rect">
            <a:avLst/>
          </a:prstGeom>
          <a:noFill/>
          <a:ln>
            <a:noFill/>
          </a:ln>
        </p:spPr>
      </p:pic>
      <p:sp>
        <p:nvSpPr>
          <p:cNvPr id="340" name="Google Shape;340;p34"/>
          <p:cNvSpPr/>
          <p:nvPr/>
        </p:nvSpPr>
        <p:spPr>
          <a:xfrm>
            <a:off x="3371725" y="2277388"/>
            <a:ext cx="493200" cy="212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4458750" y="3196225"/>
            <a:ext cx="207000" cy="2628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6648300" y="3324950"/>
            <a:ext cx="238800" cy="369300"/>
          </a:xfrm>
          <a:prstGeom prst="up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34"/>
          <p:cNvPicPr preferRelativeResize="0"/>
          <p:nvPr/>
        </p:nvPicPr>
        <p:blipFill>
          <a:blip r:embed="rId6">
            <a:alphaModFix/>
          </a:blip>
          <a:stretch>
            <a:fillRect/>
          </a:stretch>
        </p:blipFill>
        <p:spPr>
          <a:xfrm>
            <a:off x="7647875" y="3832600"/>
            <a:ext cx="1287601" cy="9477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5"/>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EDA - Visualizing the Data</a:t>
            </a:r>
            <a:endParaRPr b="1" sz="2200">
              <a:latin typeface="Raleway"/>
              <a:ea typeface="Raleway"/>
              <a:cs typeface="Raleway"/>
              <a:sym typeface="Raleway"/>
            </a:endParaRPr>
          </a:p>
        </p:txBody>
      </p:sp>
      <p:sp>
        <p:nvSpPr>
          <p:cNvPr id="349" name="Google Shape;349;p35"/>
          <p:cNvSpPr/>
          <p:nvPr/>
        </p:nvSpPr>
        <p:spPr>
          <a:xfrm>
            <a:off x="616650" y="3548075"/>
            <a:ext cx="3634200" cy="413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Most customers are not frequent repeat customers.</a:t>
            </a:r>
            <a:endParaRPr>
              <a:solidFill>
                <a:schemeClr val="lt1"/>
              </a:solidFill>
              <a:latin typeface="Lato"/>
              <a:ea typeface="Lato"/>
              <a:cs typeface="Lato"/>
              <a:sym typeface="Lato"/>
            </a:endParaRPr>
          </a:p>
        </p:txBody>
      </p:sp>
      <p:pic>
        <p:nvPicPr>
          <p:cNvPr id="350" name="Google Shape;350;p35"/>
          <p:cNvPicPr preferRelativeResize="0"/>
          <p:nvPr/>
        </p:nvPicPr>
        <p:blipFill>
          <a:blip r:embed="rId3">
            <a:alphaModFix/>
          </a:blip>
          <a:stretch>
            <a:fillRect/>
          </a:stretch>
        </p:blipFill>
        <p:spPr>
          <a:xfrm>
            <a:off x="816050" y="1595438"/>
            <a:ext cx="2933700" cy="1952625"/>
          </a:xfrm>
          <a:prstGeom prst="rect">
            <a:avLst/>
          </a:prstGeom>
          <a:noFill/>
          <a:ln>
            <a:noFill/>
          </a:ln>
        </p:spPr>
      </p:pic>
      <p:pic>
        <p:nvPicPr>
          <p:cNvPr id="351" name="Google Shape;351;p35"/>
          <p:cNvPicPr preferRelativeResize="0"/>
          <p:nvPr/>
        </p:nvPicPr>
        <p:blipFill>
          <a:blip r:embed="rId4">
            <a:alphaModFix/>
          </a:blip>
          <a:stretch>
            <a:fillRect/>
          </a:stretch>
        </p:blipFill>
        <p:spPr>
          <a:xfrm>
            <a:off x="5628363" y="128100"/>
            <a:ext cx="2771775" cy="1847850"/>
          </a:xfrm>
          <a:prstGeom prst="rect">
            <a:avLst/>
          </a:prstGeom>
          <a:noFill/>
          <a:ln>
            <a:noFill/>
          </a:ln>
        </p:spPr>
      </p:pic>
      <p:pic>
        <p:nvPicPr>
          <p:cNvPr id="352" name="Google Shape;352;p35"/>
          <p:cNvPicPr preferRelativeResize="0"/>
          <p:nvPr/>
        </p:nvPicPr>
        <p:blipFill>
          <a:blip r:embed="rId5">
            <a:alphaModFix/>
          </a:blip>
          <a:stretch>
            <a:fillRect/>
          </a:stretch>
        </p:blipFill>
        <p:spPr>
          <a:xfrm>
            <a:off x="5723600" y="2694038"/>
            <a:ext cx="2676525" cy="1762125"/>
          </a:xfrm>
          <a:prstGeom prst="rect">
            <a:avLst/>
          </a:prstGeom>
          <a:noFill/>
          <a:ln>
            <a:noFill/>
          </a:ln>
        </p:spPr>
      </p:pic>
      <p:sp>
        <p:nvSpPr>
          <p:cNvPr id="353" name="Google Shape;353;p35"/>
          <p:cNvSpPr/>
          <p:nvPr/>
        </p:nvSpPr>
        <p:spPr>
          <a:xfrm>
            <a:off x="4449650" y="4538875"/>
            <a:ext cx="4381800" cy="523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Most customers do opt for instalments for their payment. These instalments are mostly 10 or less.</a:t>
            </a:r>
            <a:endParaRPr>
              <a:solidFill>
                <a:schemeClr val="lt1"/>
              </a:solidFill>
              <a:latin typeface="Lato"/>
              <a:ea typeface="Lato"/>
              <a:cs typeface="Lato"/>
              <a:sym typeface="Lato"/>
            </a:endParaRPr>
          </a:p>
        </p:txBody>
      </p:sp>
      <p:sp>
        <p:nvSpPr>
          <p:cNvPr id="354" name="Google Shape;354;p35"/>
          <p:cNvSpPr/>
          <p:nvPr/>
        </p:nvSpPr>
        <p:spPr>
          <a:xfrm>
            <a:off x="4449650" y="1975950"/>
            <a:ext cx="4381800" cy="635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There does not seem to be any obvious relationship between how recently the customer has visited the shop and their total amount spent</a:t>
            </a:r>
            <a:endParaRPr>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EDA - Visualizing the Data</a:t>
            </a:r>
            <a:endParaRPr b="1" sz="2200">
              <a:latin typeface="Raleway"/>
              <a:ea typeface="Raleway"/>
              <a:cs typeface="Raleway"/>
              <a:sym typeface="Raleway"/>
            </a:endParaRPr>
          </a:p>
        </p:txBody>
      </p:sp>
      <p:sp>
        <p:nvSpPr>
          <p:cNvPr id="360" name="Google Shape;360;p36"/>
          <p:cNvSpPr/>
          <p:nvPr/>
        </p:nvSpPr>
        <p:spPr>
          <a:xfrm>
            <a:off x="696475" y="1938850"/>
            <a:ext cx="3634200" cy="30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Number of Orders per Month</a:t>
            </a:r>
            <a:endParaRPr>
              <a:solidFill>
                <a:schemeClr val="lt1"/>
              </a:solidFill>
              <a:latin typeface="Lato"/>
              <a:ea typeface="Lato"/>
              <a:cs typeface="Lato"/>
              <a:sym typeface="Lato"/>
            </a:endParaRPr>
          </a:p>
        </p:txBody>
      </p:sp>
      <p:pic>
        <p:nvPicPr>
          <p:cNvPr id="361" name="Google Shape;361;p36"/>
          <p:cNvPicPr preferRelativeResize="0"/>
          <p:nvPr/>
        </p:nvPicPr>
        <p:blipFill>
          <a:blip r:embed="rId3">
            <a:alphaModFix/>
          </a:blip>
          <a:stretch>
            <a:fillRect/>
          </a:stretch>
        </p:blipFill>
        <p:spPr>
          <a:xfrm>
            <a:off x="299225" y="2365738"/>
            <a:ext cx="4612826" cy="1658975"/>
          </a:xfrm>
          <a:prstGeom prst="rect">
            <a:avLst/>
          </a:prstGeom>
          <a:noFill/>
          <a:ln>
            <a:noFill/>
          </a:ln>
        </p:spPr>
      </p:pic>
      <p:pic>
        <p:nvPicPr>
          <p:cNvPr id="362" name="Google Shape;362;p36"/>
          <p:cNvPicPr preferRelativeResize="0"/>
          <p:nvPr/>
        </p:nvPicPr>
        <p:blipFill>
          <a:blip r:embed="rId4">
            <a:alphaModFix/>
          </a:blip>
          <a:stretch>
            <a:fillRect/>
          </a:stretch>
        </p:blipFill>
        <p:spPr>
          <a:xfrm>
            <a:off x="5465744" y="625812"/>
            <a:ext cx="3137768" cy="2159150"/>
          </a:xfrm>
          <a:prstGeom prst="rect">
            <a:avLst/>
          </a:prstGeom>
          <a:noFill/>
          <a:ln>
            <a:noFill/>
          </a:ln>
        </p:spPr>
      </p:pic>
      <p:pic>
        <p:nvPicPr>
          <p:cNvPr id="363" name="Google Shape;363;p36"/>
          <p:cNvPicPr preferRelativeResize="0"/>
          <p:nvPr/>
        </p:nvPicPr>
        <p:blipFill>
          <a:blip r:embed="rId5">
            <a:alphaModFix/>
          </a:blip>
          <a:stretch>
            <a:fillRect/>
          </a:stretch>
        </p:blipFill>
        <p:spPr>
          <a:xfrm>
            <a:off x="5577551" y="2983265"/>
            <a:ext cx="3243849" cy="2159160"/>
          </a:xfrm>
          <a:prstGeom prst="rect">
            <a:avLst/>
          </a:prstGeom>
          <a:noFill/>
          <a:ln>
            <a:noFill/>
          </a:ln>
        </p:spPr>
      </p:pic>
      <p:sp>
        <p:nvSpPr>
          <p:cNvPr id="364" name="Google Shape;364;p36"/>
          <p:cNvSpPr/>
          <p:nvPr/>
        </p:nvSpPr>
        <p:spPr>
          <a:xfrm>
            <a:off x="5217513" y="2825625"/>
            <a:ext cx="3634200" cy="30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Top 10 States Based on Payment Sum</a:t>
            </a:r>
            <a:endParaRPr>
              <a:solidFill>
                <a:schemeClr val="lt1"/>
              </a:solidFill>
              <a:latin typeface="Lato"/>
              <a:ea typeface="Lato"/>
              <a:cs typeface="Lato"/>
              <a:sym typeface="Lato"/>
            </a:endParaRPr>
          </a:p>
        </p:txBody>
      </p:sp>
      <p:sp>
        <p:nvSpPr>
          <p:cNvPr id="365" name="Google Shape;365;p36"/>
          <p:cNvSpPr/>
          <p:nvPr/>
        </p:nvSpPr>
        <p:spPr>
          <a:xfrm>
            <a:off x="5293725" y="506550"/>
            <a:ext cx="3634200" cy="30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Number of Orders per Hour</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183" name="Google Shape;183;p19"/>
          <p:cNvSpPr/>
          <p:nvPr/>
        </p:nvSpPr>
        <p:spPr>
          <a:xfrm>
            <a:off x="729440" y="2062525"/>
            <a:ext cx="328800" cy="3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84" name="Google Shape;184;p19"/>
          <p:cNvSpPr/>
          <p:nvPr/>
        </p:nvSpPr>
        <p:spPr>
          <a:xfrm>
            <a:off x="729440" y="3442750"/>
            <a:ext cx="328800" cy="3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85" name="Google Shape;185;p19"/>
          <p:cNvSpPr/>
          <p:nvPr/>
        </p:nvSpPr>
        <p:spPr>
          <a:xfrm>
            <a:off x="4804990" y="2062525"/>
            <a:ext cx="328800" cy="3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5</a:t>
            </a:r>
            <a:endParaRPr b="1" sz="800">
              <a:solidFill>
                <a:srgbClr val="FFFFFF"/>
              </a:solidFill>
            </a:endParaRPr>
          </a:p>
        </p:txBody>
      </p:sp>
      <p:sp>
        <p:nvSpPr>
          <p:cNvPr id="186" name="Google Shape;186;p19"/>
          <p:cNvSpPr/>
          <p:nvPr/>
        </p:nvSpPr>
        <p:spPr>
          <a:xfrm>
            <a:off x="6846465" y="2062525"/>
            <a:ext cx="328800" cy="3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7</a:t>
            </a:r>
            <a:endParaRPr b="1" sz="800">
              <a:solidFill>
                <a:srgbClr val="FFFFFF"/>
              </a:solidFill>
            </a:endParaRPr>
          </a:p>
        </p:txBody>
      </p:sp>
      <p:sp>
        <p:nvSpPr>
          <p:cNvPr id="187" name="Google Shape;187;p19"/>
          <p:cNvSpPr/>
          <p:nvPr/>
        </p:nvSpPr>
        <p:spPr>
          <a:xfrm>
            <a:off x="2768448" y="2062525"/>
            <a:ext cx="328800" cy="3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88" name="Google Shape;188;p19"/>
          <p:cNvSpPr/>
          <p:nvPr/>
        </p:nvSpPr>
        <p:spPr>
          <a:xfrm>
            <a:off x="2768448" y="3442750"/>
            <a:ext cx="328800" cy="3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89" name="Google Shape;189;p19"/>
          <p:cNvSpPr/>
          <p:nvPr/>
        </p:nvSpPr>
        <p:spPr>
          <a:xfrm>
            <a:off x="4804990" y="3442750"/>
            <a:ext cx="328800" cy="3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6</a:t>
            </a:r>
            <a:endParaRPr b="1" sz="800">
              <a:solidFill>
                <a:srgbClr val="FFFFFF"/>
              </a:solidFill>
            </a:endParaRPr>
          </a:p>
        </p:txBody>
      </p:sp>
      <p:sp>
        <p:nvSpPr>
          <p:cNvPr id="190" name="Google Shape;190;p19"/>
          <p:cNvSpPr txBox="1"/>
          <p:nvPr>
            <p:ph type="title"/>
          </p:nvPr>
        </p:nvSpPr>
        <p:spPr>
          <a:xfrm>
            <a:off x="1009350" y="1983775"/>
            <a:ext cx="1627200" cy="11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Introduction, Problem Statement &amp; Motivation</a:t>
            </a:r>
            <a:endParaRPr sz="1600"/>
          </a:p>
        </p:txBody>
      </p:sp>
      <p:sp>
        <p:nvSpPr>
          <p:cNvPr id="191" name="Google Shape;191;p19"/>
          <p:cNvSpPr txBox="1"/>
          <p:nvPr>
            <p:ph type="title"/>
          </p:nvPr>
        </p:nvSpPr>
        <p:spPr>
          <a:xfrm>
            <a:off x="1009350" y="3388450"/>
            <a:ext cx="16272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Literature Review</a:t>
            </a:r>
            <a:endParaRPr sz="1600"/>
          </a:p>
        </p:txBody>
      </p:sp>
      <p:sp>
        <p:nvSpPr>
          <p:cNvPr id="192" name="Google Shape;192;p19"/>
          <p:cNvSpPr txBox="1"/>
          <p:nvPr>
            <p:ph type="title"/>
          </p:nvPr>
        </p:nvSpPr>
        <p:spPr>
          <a:xfrm>
            <a:off x="3138763" y="1983775"/>
            <a:ext cx="1627200" cy="3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Datasets</a:t>
            </a:r>
            <a:endParaRPr sz="1600"/>
          </a:p>
        </p:txBody>
      </p:sp>
      <p:sp>
        <p:nvSpPr>
          <p:cNvPr id="193" name="Google Shape;193;p19"/>
          <p:cNvSpPr txBox="1"/>
          <p:nvPr>
            <p:ph type="title"/>
          </p:nvPr>
        </p:nvSpPr>
        <p:spPr>
          <a:xfrm>
            <a:off x="3138763" y="3388450"/>
            <a:ext cx="1627200" cy="3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Methodology</a:t>
            </a:r>
            <a:endParaRPr sz="1600"/>
          </a:p>
        </p:txBody>
      </p:sp>
      <p:sp>
        <p:nvSpPr>
          <p:cNvPr id="194" name="Google Shape;194;p19"/>
          <p:cNvSpPr txBox="1"/>
          <p:nvPr>
            <p:ph type="title"/>
          </p:nvPr>
        </p:nvSpPr>
        <p:spPr>
          <a:xfrm>
            <a:off x="5246800" y="1983775"/>
            <a:ext cx="1627200" cy="3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Results and Discussion</a:t>
            </a:r>
            <a:endParaRPr sz="1600"/>
          </a:p>
        </p:txBody>
      </p:sp>
      <p:sp>
        <p:nvSpPr>
          <p:cNvPr id="195" name="Google Shape;195;p19"/>
          <p:cNvSpPr txBox="1"/>
          <p:nvPr>
            <p:ph type="title"/>
          </p:nvPr>
        </p:nvSpPr>
        <p:spPr>
          <a:xfrm>
            <a:off x="5246800" y="3388450"/>
            <a:ext cx="1627200" cy="3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Conclusion and Future Work</a:t>
            </a:r>
            <a:endParaRPr sz="1600"/>
          </a:p>
        </p:txBody>
      </p:sp>
      <p:sp>
        <p:nvSpPr>
          <p:cNvPr id="196" name="Google Shape;196;p19"/>
          <p:cNvSpPr txBox="1"/>
          <p:nvPr>
            <p:ph type="title"/>
          </p:nvPr>
        </p:nvSpPr>
        <p:spPr>
          <a:xfrm>
            <a:off x="7242450" y="1983775"/>
            <a:ext cx="1627200" cy="3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References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7"/>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Methodology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8"/>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Methodology</a:t>
            </a:r>
            <a:endParaRPr b="1" sz="2200">
              <a:latin typeface="Raleway"/>
              <a:ea typeface="Raleway"/>
              <a:cs typeface="Raleway"/>
              <a:sym typeface="Raleway"/>
            </a:endParaRPr>
          </a:p>
        </p:txBody>
      </p:sp>
      <p:sp>
        <p:nvSpPr>
          <p:cNvPr id="376" name="Google Shape;376;p38"/>
          <p:cNvSpPr/>
          <p:nvPr/>
        </p:nvSpPr>
        <p:spPr>
          <a:xfrm>
            <a:off x="-329702" y="4055798"/>
            <a:ext cx="28596" cy="32"/>
          </a:xfrm>
          <a:custGeom>
            <a:rect b="b" l="l" r="r" t="t"/>
            <a:pathLst>
              <a:path extrusionOk="0" fill="none" h="1" w="893">
                <a:moveTo>
                  <a:pt x="0" y="1"/>
                </a:moveTo>
                <a:lnTo>
                  <a:pt x="892" y="1"/>
                </a:lnTo>
              </a:path>
            </a:pathLst>
          </a:custGeom>
          <a:noFill/>
          <a:ln cap="flat" cmpd="sng" w="3800">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77" name="Google Shape;377;p38"/>
          <p:cNvSpPr/>
          <p:nvPr/>
        </p:nvSpPr>
        <p:spPr>
          <a:xfrm>
            <a:off x="1275399" y="2218450"/>
            <a:ext cx="11454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Lato"/>
                <a:ea typeface="Lato"/>
                <a:cs typeface="Lato"/>
                <a:sym typeface="Lato"/>
              </a:rPr>
              <a:t>Consumer Segmentation</a:t>
            </a:r>
            <a:endParaRPr sz="1200">
              <a:latin typeface="Lato"/>
              <a:ea typeface="Lato"/>
              <a:cs typeface="Lato"/>
              <a:sym typeface="Lato"/>
            </a:endParaRPr>
          </a:p>
        </p:txBody>
      </p:sp>
      <p:cxnSp>
        <p:nvCxnSpPr>
          <p:cNvPr id="378" name="Google Shape;378;p38"/>
          <p:cNvCxnSpPr>
            <a:stCxn id="379" idx="6"/>
            <a:endCxn id="377" idx="1"/>
          </p:cNvCxnSpPr>
          <p:nvPr/>
        </p:nvCxnSpPr>
        <p:spPr>
          <a:xfrm>
            <a:off x="1050200" y="2632300"/>
            <a:ext cx="225300" cy="0"/>
          </a:xfrm>
          <a:prstGeom prst="straightConnector1">
            <a:avLst/>
          </a:prstGeom>
          <a:noFill/>
          <a:ln cap="flat" cmpd="sng" w="9525">
            <a:solidFill>
              <a:srgbClr val="434343"/>
            </a:solidFill>
            <a:prstDash val="solid"/>
            <a:round/>
            <a:headEnd len="med" w="med" type="none"/>
            <a:tailEnd len="med" w="med" type="none"/>
          </a:ln>
        </p:spPr>
      </p:cxnSp>
      <p:sp>
        <p:nvSpPr>
          <p:cNvPr id="379" name="Google Shape;379;p38"/>
          <p:cNvSpPr/>
          <p:nvPr/>
        </p:nvSpPr>
        <p:spPr>
          <a:xfrm>
            <a:off x="466700" y="2357650"/>
            <a:ext cx="583500" cy="5493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txBox="1"/>
          <p:nvPr/>
        </p:nvSpPr>
        <p:spPr>
          <a:xfrm>
            <a:off x="342050" y="1808350"/>
            <a:ext cx="832800" cy="54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1100">
                <a:solidFill>
                  <a:srgbClr val="434343"/>
                </a:solidFill>
                <a:latin typeface="Lato"/>
                <a:ea typeface="Lato"/>
                <a:cs typeface="Lato"/>
                <a:sym typeface="Lato"/>
              </a:rPr>
              <a:t>Start of Analysis</a:t>
            </a:r>
            <a:endParaRPr sz="1100">
              <a:solidFill>
                <a:srgbClr val="434343"/>
              </a:solidFill>
              <a:latin typeface="Lato"/>
              <a:ea typeface="Lato"/>
              <a:cs typeface="Lato"/>
              <a:sym typeface="Lato"/>
            </a:endParaRPr>
          </a:p>
        </p:txBody>
      </p:sp>
      <p:sp>
        <p:nvSpPr>
          <p:cNvPr id="381" name="Google Shape;381;p38"/>
          <p:cNvSpPr/>
          <p:nvPr/>
        </p:nvSpPr>
        <p:spPr>
          <a:xfrm>
            <a:off x="4105580" y="1139825"/>
            <a:ext cx="10662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Lato"/>
                <a:ea typeface="Lato"/>
                <a:cs typeface="Lato"/>
                <a:sym typeface="Lato"/>
              </a:rPr>
              <a:t>RFM Scoring</a:t>
            </a:r>
            <a:endParaRPr sz="1200">
              <a:latin typeface="Lato"/>
              <a:ea typeface="Lato"/>
              <a:cs typeface="Lato"/>
              <a:sym typeface="Lato"/>
            </a:endParaRPr>
          </a:p>
        </p:txBody>
      </p:sp>
      <p:sp>
        <p:nvSpPr>
          <p:cNvPr id="382" name="Google Shape;382;p38"/>
          <p:cNvSpPr/>
          <p:nvPr/>
        </p:nvSpPr>
        <p:spPr>
          <a:xfrm>
            <a:off x="4105580" y="2941200"/>
            <a:ext cx="10662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Lato"/>
                <a:ea typeface="Lato"/>
                <a:cs typeface="Lato"/>
                <a:sym typeface="Lato"/>
              </a:rPr>
              <a:t>K-means </a:t>
            </a:r>
            <a:endParaRPr sz="1200">
              <a:latin typeface="Lato"/>
              <a:ea typeface="Lato"/>
              <a:cs typeface="Lato"/>
              <a:sym typeface="Lato"/>
            </a:endParaRPr>
          </a:p>
        </p:txBody>
      </p:sp>
      <p:sp>
        <p:nvSpPr>
          <p:cNvPr id="383" name="Google Shape;383;p38"/>
          <p:cNvSpPr/>
          <p:nvPr/>
        </p:nvSpPr>
        <p:spPr>
          <a:xfrm>
            <a:off x="4105580" y="4055800"/>
            <a:ext cx="10662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Lato"/>
                <a:ea typeface="Lato"/>
                <a:cs typeface="Lato"/>
                <a:sym typeface="Lato"/>
              </a:rPr>
              <a:t>K-Prototype</a:t>
            </a:r>
            <a:endParaRPr sz="1200">
              <a:latin typeface="Lato"/>
              <a:ea typeface="Lato"/>
              <a:cs typeface="Lato"/>
              <a:sym typeface="Lato"/>
            </a:endParaRPr>
          </a:p>
        </p:txBody>
      </p:sp>
      <p:cxnSp>
        <p:nvCxnSpPr>
          <p:cNvPr id="384" name="Google Shape;384;p38"/>
          <p:cNvCxnSpPr/>
          <p:nvPr/>
        </p:nvCxnSpPr>
        <p:spPr>
          <a:xfrm>
            <a:off x="2658325" y="1641500"/>
            <a:ext cx="0" cy="2241600"/>
          </a:xfrm>
          <a:prstGeom prst="straightConnector1">
            <a:avLst/>
          </a:prstGeom>
          <a:noFill/>
          <a:ln cap="flat" cmpd="sng" w="9525">
            <a:solidFill>
              <a:srgbClr val="434343"/>
            </a:solidFill>
            <a:prstDash val="solid"/>
            <a:round/>
            <a:headEnd len="med" w="med" type="none"/>
            <a:tailEnd len="med" w="med" type="none"/>
          </a:ln>
        </p:spPr>
      </p:cxnSp>
      <p:cxnSp>
        <p:nvCxnSpPr>
          <p:cNvPr id="385" name="Google Shape;385;p38"/>
          <p:cNvCxnSpPr/>
          <p:nvPr/>
        </p:nvCxnSpPr>
        <p:spPr>
          <a:xfrm flipH="1" rot="10800000">
            <a:off x="2658324" y="1641500"/>
            <a:ext cx="219600" cy="300"/>
          </a:xfrm>
          <a:prstGeom prst="straightConnector1">
            <a:avLst/>
          </a:prstGeom>
          <a:noFill/>
          <a:ln cap="flat" cmpd="sng" w="9525">
            <a:solidFill>
              <a:srgbClr val="434343"/>
            </a:solidFill>
            <a:prstDash val="solid"/>
            <a:round/>
            <a:headEnd len="med" w="med" type="none"/>
            <a:tailEnd len="med" w="med" type="none"/>
          </a:ln>
        </p:spPr>
      </p:cxnSp>
      <p:cxnSp>
        <p:nvCxnSpPr>
          <p:cNvPr id="386" name="Google Shape;386;p38"/>
          <p:cNvCxnSpPr/>
          <p:nvPr/>
        </p:nvCxnSpPr>
        <p:spPr>
          <a:xfrm flipH="1" rot="10800000">
            <a:off x="2658324" y="3883100"/>
            <a:ext cx="219600" cy="300"/>
          </a:xfrm>
          <a:prstGeom prst="straightConnector1">
            <a:avLst/>
          </a:prstGeom>
          <a:noFill/>
          <a:ln cap="flat" cmpd="sng" w="9525">
            <a:solidFill>
              <a:srgbClr val="434343"/>
            </a:solidFill>
            <a:prstDash val="solid"/>
            <a:round/>
            <a:headEnd len="med" w="med" type="none"/>
            <a:tailEnd len="med" w="med" type="stealth"/>
          </a:ln>
        </p:spPr>
      </p:cxnSp>
      <p:cxnSp>
        <p:nvCxnSpPr>
          <p:cNvPr id="387" name="Google Shape;387;p38"/>
          <p:cNvCxnSpPr/>
          <p:nvPr/>
        </p:nvCxnSpPr>
        <p:spPr>
          <a:xfrm flipH="1" rot="10800000">
            <a:off x="2420799" y="2639150"/>
            <a:ext cx="223200" cy="300"/>
          </a:xfrm>
          <a:prstGeom prst="straightConnector1">
            <a:avLst/>
          </a:prstGeom>
          <a:noFill/>
          <a:ln cap="flat" cmpd="sng" w="9525">
            <a:solidFill>
              <a:srgbClr val="434343"/>
            </a:solidFill>
            <a:prstDash val="solid"/>
            <a:round/>
            <a:headEnd len="med" w="med" type="none"/>
            <a:tailEnd len="med" w="med" type="none"/>
          </a:ln>
        </p:spPr>
      </p:cxnSp>
      <p:sp>
        <p:nvSpPr>
          <p:cNvPr id="388" name="Google Shape;388;p38"/>
          <p:cNvSpPr/>
          <p:nvPr/>
        </p:nvSpPr>
        <p:spPr>
          <a:xfrm>
            <a:off x="2877925" y="1139825"/>
            <a:ext cx="10662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Lato"/>
                <a:ea typeface="Lato"/>
                <a:cs typeface="Lato"/>
                <a:sym typeface="Lato"/>
              </a:rPr>
              <a:t>Business Methods</a:t>
            </a:r>
            <a:endParaRPr sz="1200">
              <a:latin typeface="Lato"/>
              <a:ea typeface="Lato"/>
              <a:cs typeface="Lato"/>
              <a:sym typeface="Lato"/>
            </a:endParaRPr>
          </a:p>
        </p:txBody>
      </p:sp>
      <p:sp>
        <p:nvSpPr>
          <p:cNvPr id="389" name="Google Shape;389;p38"/>
          <p:cNvSpPr/>
          <p:nvPr/>
        </p:nvSpPr>
        <p:spPr>
          <a:xfrm>
            <a:off x="2877925" y="3469400"/>
            <a:ext cx="10662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Lato"/>
                <a:ea typeface="Lato"/>
                <a:cs typeface="Lato"/>
                <a:sym typeface="Lato"/>
              </a:rPr>
              <a:t>Data Mining Algorithms</a:t>
            </a:r>
            <a:endParaRPr sz="1200">
              <a:latin typeface="Lato"/>
              <a:ea typeface="Lato"/>
              <a:cs typeface="Lato"/>
              <a:sym typeface="Lato"/>
            </a:endParaRPr>
          </a:p>
        </p:txBody>
      </p:sp>
      <p:sp>
        <p:nvSpPr>
          <p:cNvPr id="390" name="Google Shape;390;p38"/>
          <p:cNvSpPr/>
          <p:nvPr/>
        </p:nvSpPr>
        <p:spPr>
          <a:xfrm>
            <a:off x="5409837" y="2191675"/>
            <a:ext cx="10926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Lato"/>
                <a:ea typeface="Lato"/>
                <a:cs typeface="Lato"/>
                <a:sym typeface="Lato"/>
              </a:rPr>
              <a:t>Label data using best model</a:t>
            </a:r>
            <a:endParaRPr sz="1200">
              <a:latin typeface="Lato"/>
              <a:ea typeface="Lato"/>
              <a:cs typeface="Lato"/>
              <a:sym typeface="Lato"/>
            </a:endParaRPr>
          </a:p>
        </p:txBody>
      </p:sp>
      <p:sp>
        <p:nvSpPr>
          <p:cNvPr id="391" name="Google Shape;391;p38"/>
          <p:cNvSpPr/>
          <p:nvPr/>
        </p:nvSpPr>
        <p:spPr>
          <a:xfrm>
            <a:off x="6662387" y="2191675"/>
            <a:ext cx="11454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Lato"/>
                <a:ea typeface="Lato"/>
                <a:cs typeface="Lato"/>
                <a:sym typeface="Lato"/>
              </a:rPr>
              <a:t>Build classification model to label unseen data</a:t>
            </a:r>
            <a:endParaRPr sz="1200">
              <a:latin typeface="Lato"/>
              <a:ea typeface="Lato"/>
              <a:cs typeface="Lato"/>
              <a:sym typeface="Lato"/>
            </a:endParaRPr>
          </a:p>
        </p:txBody>
      </p:sp>
      <p:sp>
        <p:nvSpPr>
          <p:cNvPr id="392" name="Google Shape;392;p38"/>
          <p:cNvSpPr/>
          <p:nvPr/>
        </p:nvSpPr>
        <p:spPr>
          <a:xfrm>
            <a:off x="7967750" y="2191675"/>
            <a:ext cx="10926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Lato"/>
                <a:ea typeface="Lato"/>
                <a:cs typeface="Lato"/>
                <a:sym typeface="Lato"/>
              </a:rPr>
              <a:t>Evaluate model &amp; methodology</a:t>
            </a:r>
            <a:endParaRPr sz="1200">
              <a:latin typeface="Lato"/>
              <a:ea typeface="Lato"/>
              <a:cs typeface="Lato"/>
              <a:sym typeface="Lato"/>
            </a:endParaRPr>
          </a:p>
        </p:txBody>
      </p:sp>
      <p:cxnSp>
        <p:nvCxnSpPr>
          <p:cNvPr id="393" name="Google Shape;393;p38"/>
          <p:cNvCxnSpPr>
            <a:stCxn id="388" idx="3"/>
            <a:endCxn id="381" idx="1"/>
          </p:cNvCxnSpPr>
          <p:nvPr/>
        </p:nvCxnSpPr>
        <p:spPr>
          <a:xfrm>
            <a:off x="3944125" y="1553675"/>
            <a:ext cx="161400" cy="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38"/>
          <p:cNvCxnSpPr>
            <a:stCxn id="381" idx="3"/>
            <a:endCxn id="390" idx="1"/>
          </p:cNvCxnSpPr>
          <p:nvPr/>
        </p:nvCxnSpPr>
        <p:spPr>
          <a:xfrm>
            <a:off x="5171780" y="1553675"/>
            <a:ext cx="238200" cy="1051800"/>
          </a:xfrm>
          <a:prstGeom prst="bentConnector3">
            <a:avLst>
              <a:gd fmla="val 49970" name="adj1"/>
            </a:avLst>
          </a:prstGeom>
          <a:noFill/>
          <a:ln cap="flat" cmpd="sng" w="9525">
            <a:solidFill>
              <a:schemeClr val="dk2"/>
            </a:solidFill>
            <a:prstDash val="solid"/>
            <a:round/>
            <a:headEnd len="med" w="med" type="none"/>
            <a:tailEnd len="med" w="med" type="none"/>
          </a:ln>
        </p:spPr>
      </p:cxnSp>
      <p:cxnSp>
        <p:nvCxnSpPr>
          <p:cNvPr id="395" name="Google Shape;395;p38"/>
          <p:cNvCxnSpPr>
            <a:stCxn id="382" idx="3"/>
            <a:endCxn id="390" idx="1"/>
          </p:cNvCxnSpPr>
          <p:nvPr/>
        </p:nvCxnSpPr>
        <p:spPr>
          <a:xfrm flipH="1" rot="10800000">
            <a:off x="5171780" y="2605650"/>
            <a:ext cx="238200" cy="749400"/>
          </a:xfrm>
          <a:prstGeom prst="bentConnector3">
            <a:avLst>
              <a:gd fmla="val 49970" name="adj1"/>
            </a:avLst>
          </a:prstGeom>
          <a:noFill/>
          <a:ln cap="flat" cmpd="sng" w="9525">
            <a:solidFill>
              <a:schemeClr val="dk2"/>
            </a:solidFill>
            <a:prstDash val="solid"/>
            <a:round/>
            <a:headEnd len="med" w="med" type="none"/>
            <a:tailEnd len="med" w="med" type="none"/>
          </a:ln>
        </p:spPr>
      </p:cxnSp>
      <p:cxnSp>
        <p:nvCxnSpPr>
          <p:cNvPr id="396" name="Google Shape;396;p38"/>
          <p:cNvCxnSpPr>
            <a:stCxn id="383" idx="3"/>
            <a:endCxn id="390" idx="1"/>
          </p:cNvCxnSpPr>
          <p:nvPr/>
        </p:nvCxnSpPr>
        <p:spPr>
          <a:xfrm flipH="1" rot="10800000">
            <a:off x="5171780" y="2605450"/>
            <a:ext cx="238200" cy="1864200"/>
          </a:xfrm>
          <a:prstGeom prst="bentConnector3">
            <a:avLst>
              <a:gd fmla="val 49970" name="adj1"/>
            </a:avLst>
          </a:prstGeom>
          <a:noFill/>
          <a:ln cap="flat" cmpd="sng" w="9525">
            <a:solidFill>
              <a:schemeClr val="dk2"/>
            </a:solidFill>
            <a:prstDash val="solid"/>
            <a:round/>
            <a:headEnd len="med" w="med" type="none"/>
            <a:tailEnd len="med" w="med" type="none"/>
          </a:ln>
        </p:spPr>
      </p:cxnSp>
      <p:cxnSp>
        <p:nvCxnSpPr>
          <p:cNvPr id="397" name="Google Shape;397;p38"/>
          <p:cNvCxnSpPr>
            <a:stCxn id="389" idx="3"/>
            <a:endCxn id="382" idx="1"/>
          </p:cNvCxnSpPr>
          <p:nvPr/>
        </p:nvCxnSpPr>
        <p:spPr>
          <a:xfrm flipH="1" rot="10800000">
            <a:off x="3944125" y="3354950"/>
            <a:ext cx="161400" cy="528300"/>
          </a:xfrm>
          <a:prstGeom prst="bentConnector3">
            <a:avLst>
              <a:gd fmla="val 50017" name="adj1"/>
            </a:avLst>
          </a:prstGeom>
          <a:noFill/>
          <a:ln cap="flat" cmpd="sng" w="9525">
            <a:solidFill>
              <a:schemeClr val="dk2"/>
            </a:solidFill>
            <a:prstDash val="solid"/>
            <a:round/>
            <a:headEnd len="med" w="med" type="none"/>
            <a:tailEnd len="med" w="med" type="none"/>
          </a:ln>
        </p:spPr>
      </p:cxnSp>
      <p:cxnSp>
        <p:nvCxnSpPr>
          <p:cNvPr id="398" name="Google Shape;398;p38"/>
          <p:cNvCxnSpPr>
            <a:stCxn id="389" idx="3"/>
            <a:endCxn id="383" idx="1"/>
          </p:cNvCxnSpPr>
          <p:nvPr/>
        </p:nvCxnSpPr>
        <p:spPr>
          <a:xfrm>
            <a:off x="3944125" y="3883250"/>
            <a:ext cx="161400" cy="586500"/>
          </a:xfrm>
          <a:prstGeom prst="bentConnector3">
            <a:avLst>
              <a:gd fmla="val 50017" name="adj1"/>
            </a:avLst>
          </a:prstGeom>
          <a:noFill/>
          <a:ln cap="flat" cmpd="sng" w="9525">
            <a:solidFill>
              <a:schemeClr val="dk2"/>
            </a:solidFill>
            <a:prstDash val="solid"/>
            <a:round/>
            <a:headEnd len="med" w="med" type="none"/>
            <a:tailEnd len="med" w="med" type="none"/>
          </a:ln>
        </p:spPr>
      </p:cxnSp>
      <p:cxnSp>
        <p:nvCxnSpPr>
          <p:cNvPr id="399" name="Google Shape;399;p38"/>
          <p:cNvCxnSpPr>
            <a:stCxn id="390" idx="3"/>
            <a:endCxn id="391" idx="1"/>
          </p:cNvCxnSpPr>
          <p:nvPr/>
        </p:nvCxnSpPr>
        <p:spPr>
          <a:xfrm>
            <a:off x="6502437" y="2605525"/>
            <a:ext cx="159900" cy="0"/>
          </a:xfrm>
          <a:prstGeom prst="straightConnector1">
            <a:avLst/>
          </a:prstGeom>
          <a:noFill/>
          <a:ln cap="flat" cmpd="sng" w="9525">
            <a:solidFill>
              <a:schemeClr val="dk2"/>
            </a:solidFill>
            <a:prstDash val="solid"/>
            <a:round/>
            <a:headEnd len="med" w="med" type="none"/>
            <a:tailEnd len="med" w="med" type="none"/>
          </a:ln>
        </p:spPr>
      </p:cxnSp>
      <p:cxnSp>
        <p:nvCxnSpPr>
          <p:cNvPr id="400" name="Google Shape;400;p38"/>
          <p:cNvCxnSpPr>
            <a:endCxn id="392" idx="1"/>
          </p:cNvCxnSpPr>
          <p:nvPr/>
        </p:nvCxnSpPr>
        <p:spPr>
          <a:xfrm>
            <a:off x="7807850" y="2605525"/>
            <a:ext cx="159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9"/>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Additional Metrics for Clustering</a:t>
            </a:r>
            <a:endParaRPr b="1" sz="2200">
              <a:latin typeface="Raleway"/>
              <a:ea typeface="Raleway"/>
              <a:cs typeface="Raleway"/>
              <a:sym typeface="Raleway"/>
            </a:endParaRPr>
          </a:p>
        </p:txBody>
      </p:sp>
      <p:sp>
        <p:nvSpPr>
          <p:cNvPr id="406" name="Google Shape;406;p39"/>
          <p:cNvSpPr/>
          <p:nvPr/>
        </p:nvSpPr>
        <p:spPr>
          <a:xfrm>
            <a:off x="-329702" y="4055798"/>
            <a:ext cx="28596" cy="32"/>
          </a:xfrm>
          <a:custGeom>
            <a:rect b="b" l="l" r="r" t="t"/>
            <a:pathLst>
              <a:path extrusionOk="0" fill="none" h="1" w="893">
                <a:moveTo>
                  <a:pt x="0" y="1"/>
                </a:moveTo>
                <a:lnTo>
                  <a:pt x="892" y="1"/>
                </a:lnTo>
              </a:path>
            </a:pathLst>
          </a:custGeom>
          <a:noFill/>
          <a:ln cap="flat" cmpd="sng" w="3800">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07" name="Google Shape;407;p39"/>
          <p:cNvSpPr/>
          <p:nvPr/>
        </p:nvSpPr>
        <p:spPr>
          <a:xfrm>
            <a:off x="528450" y="1003750"/>
            <a:ext cx="2710200" cy="3351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latin typeface="Lato"/>
                <a:ea typeface="Lato"/>
                <a:cs typeface="Lato"/>
                <a:sym typeface="Lato"/>
              </a:rPr>
              <a:t>Calinski Harabasz Score</a:t>
            </a:r>
            <a:endParaRPr b="1" sz="1000">
              <a:solidFill>
                <a:schemeClr val="lt1"/>
              </a:solidFill>
              <a:latin typeface="Lato"/>
              <a:ea typeface="Lato"/>
              <a:cs typeface="Lato"/>
              <a:sym typeface="Lato"/>
            </a:endParaRPr>
          </a:p>
        </p:txBody>
      </p:sp>
      <p:sp>
        <p:nvSpPr>
          <p:cNvPr id="408" name="Google Shape;408;p39"/>
          <p:cNvSpPr/>
          <p:nvPr/>
        </p:nvSpPr>
        <p:spPr>
          <a:xfrm>
            <a:off x="5335775" y="1003750"/>
            <a:ext cx="2710200" cy="3351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000">
                <a:solidFill>
                  <a:schemeClr val="lt1"/>
                </a:solidFill>
                <a:latin typeface="Lato"/>
                <a:ea typeface="Lato"/>
                <a:cs typeface="Lato"/>
                <a:sym typeface="Lato"/>
              </a:rPr>
              <a:t>Davies-Bouldin Index Score</a:t>
            </a:r>
            <a:endParaRPr b="1" sz="1000">
              <a:solidFill>
                <a:schemeClr val="lt1"/>
              </a:solidFill>
              <a:latin typeface="Lato"/>
              <a:ea typeface="Lato"/>
              <a:cs typeface="Lato"/>
              <a:sym typeface="Lato"/>
            </a:endParaRPr>
          </a:p>
        </p:txBody>
      </p:sp>
      <p:sp>
        <p:nvSpPr>
          <p:cNvPr id="409" name="Google Shape;409;p39"/>
          <p:cNvSpPr txBox="1"/>
          <p:nvPr/>
        </p:nvSpPr>
        <p:spPr>
          <a:xfrm>
            <a:off x="528450" y="1640050"/>
            <a:ext cx="3578700" cy="97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lang="en-GB" sz="1200">
                <a:latin typeface="Lato"/>
                <a:ea typeface="Lato"/>
                <a:cs typeface="Lato"/>
                <a:sym typeface="Lato"/>
              </a:rPr>
              <a:t>Variance Ratio Criterion</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GB" sz="1200">
                <a:solidFill>
                  <a:srgbClr val="212529"/>
                </a:solidFill>
                <a:highlight>
                  <a:srgbClr val="FFFFFF"/>
                </a:highlight>
                <a:latin typeface="Roboto"/>
                <a:ea typeface="Roboto"/>
                <a:cs typeface="Roboto"/>
                <a:sym typeface="Roboto"/>
              </a:rPr>
              <a:t>R</a:t>
            </a:r>
            <a:r>
              <a:rPr lang="en-GB" sz="1200">
                <a:solidFill>
                  <a:srgbClr val="212529"/>
                </a:solidFill>
                <a:highlight>
                  <a:srgbClr val="FFFFFF"/>
                </a:highlight>
                <a:latin typeface="Roboto"/>
                <a:ea typeface="Roboto"/>
                <a:cs typeface="Roboto"/>
                <a:sym typeface="Roboto"/>
              </a:rPr>
              <a:t>atio of the sum of between-cluster dispersion and of within-cluster dispersion</a:t>
            </a:r>
            <a:endParaRPr sz="1200">
              <a:solidFill>
                <a:srgbClr val="212529"/>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529"/>
              </a:buClr>
              <a:buSzPts val="1200"/>
              <a:buFont typeface="Roboto"/>
              <a:buChar char="●"/>
            </a:pPr>
            <a:r>
              <a:rPr lang="en-GB" sz="1200">
                <a:solidFill>
                  <a:srgbClr val="212529"/>
                </a:solidFill>
                <a:highlight>
                  <a:srgbClr val="FFFFFF"/>
                </a:highlight>
                <a:latin typeface="Roboto"/>
                <a:ea typeface="Roboto"/>
                <a:cs typeface="Roboto"/>
                <a:sym typeface="Roboto"/>
              </a:rPr>
              <a:t>Higher values = Better clustering</a:t>
            </a:r>
            <a:endParaRPr sz="1200">
              <a:solidFill>
                <a:srgbClr val="212529"/>
              </a:solidFill>
              <a:highlight>
                <a:srgbClr val="FFFFFF"/>
              </a:highlight>
              <a:latin typeface="Roboto"/>
              <a:ea typeface="Roboto"/>
              <a:cs typeface="Roboto"/>
              <a:sym typeface="Roboto"/>
            </a:endParaRPr>
          </a:p>
        </p:txBody>
      </p:sp>
      <p:sp>
        <p:nvSpPr>
          <p:cNvPr id="410" name="Google Shape;410;p39"/>
          <p:cNvSpPr txBox="1"/>
          <p:nvPr/>
        </p:nvSpPr>
        <p:spPr>
          <a:xfrm>
            <a:off x="5335775" y="1640050"/>
            <a:ext cx="35787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lang="en-GB" sz="1200">
                <a:latin typeface="Lato"/>
                <a:ea typeface="Lato"/>
                <a:cs typeface="Lato"/>
                <a:sym typeface="Lato"/>
              </a:rPr>
              <a:t>Average similarity measure of each cluster with its most similar cluster</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GB" sz="1200">
                <a:latin typeface="Lato"/>
                <a:ea typeface="Lato"/>
                <a:cs typeface="Lato"/>
                <a:sym typeface="Lato"/>
              </a:rPr>
              <a:t>Similarity = ratio of within-cluster distances to between-cluster distances</a:t>
            </a:r>
            <a:endParaRPr sz="1200">
              <a:latin typeface="Lato"/>
              <a:ea typeface="Lato"/>
              <a:cs typeface="Lato"/>
              <a:sym typeface="Lato"/>
            </a:endParaRPr>
          </a:p>
        </p:txBody>
      </p:sp>
      <p:pic>
        <p:nvPicPr>
          <p:cNvPr id="411" name="Google Shape;411;p39"/>
          <p:cNvPicPr preferRelativeResize="0"/>
          <p:nvPr/>
        </p:nvPicPr>
        <p:blipFill>
          <a:blip r:embed="rId3">
            <a:alphaModFix/>
          </a:blip>
          <a:stretch>
            <a:fillRect/>
          </a:stretch>
        </p:blipFill>
        <p:spPr>
          <a:xfrm>
            <a:off x="467150" y="2571750"/>
            <a:ext cx="3701302" cy="2490601"/>
          </a:xfrm>
          <a:prstGeom prst="rect">
            <a:avLst/>
          </a:prstGeom>
          <a:noFill/>
          <a:ln>
            <a:noFill/>
          </a:ln>
        </p:spPr>
      </p:pic>
      <p:pic>
        <p:nvPicPr>
          <p:cNvPr id="412" name="Google Shape;412;p39"/>
          <p:cNvPicPr preferRelativeResize="0"/>
          <p:nvPr/>
        </p:nvPicPr>
        <p:blipFill>
          <a:blip r:embed="rId4">
            <a:alphaModFix/>
          </a:blip>
          <a:stretch>
            <a:fillRect/>
          </a:stretch>
        </p:blipFill>
        <p:spPr>
          <a:xfrm>
            <a:off x="5335775" y="2574325"/>
            <a:ext cx="3528076" cy="24906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Consumer Segmentation</a:t>
            </a:r>
            <a:endParaRPr/>
          </a:p>
        </p:txBody>
      </p:sp>
      <p:pic>
        <p:nvPicPr>
          <p:cNvPr id="418" name="Google Shape;418;p40"/>
          <p:cNvPicPr preferRelativeResize="0"/>
          <p:nvPr/>
        </p:nvPicPr>
        <p:blipFill>
          <a:blip r:embed="rId3">
            <a:alphaModFix/>
          </a:blip>
          <a:stretch>
            <a:fillRect/>
          </a:stretch>
        </p:blipFill>
        <p:spPr>
          <a:xfrm>
            <a:off x="6245550" y="3284550"/>
            <a:ext cx="2398600" cy="1345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Segmentation- Business Methods: RFM Scoring</a:t>
            </a:r>
            <a:endParaRPr b="1" sz="2200">
              <a:latin typeface="Raleway"/>
              <a:ea typeface="Raleway"/>
              <a:cs typeface="Raleway"/>
              <a:sym typeface="Raleway"/>
            </a:endParaRPr>
          </a:p>
        </p:txBody>
      </p:sp>
      <p:sp>
        <p:nvSpPr>
          <p:cNvPr id="424" name="Google Shape;424;p41"/>
          <p:cNvSpPr/>
          <p:nvPr/>
        </p:nvSpPr>
        <p:spPr>
          <a:xfrm>
            <a:off x="696875" y="93771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Feature Engineering</a:t>
            </a:r>
            <a:endParaRPr>
              <a:solidFill>
                <a:schemeClr val="lt1"/>
              </a:solidFill>
              <a:latin typeface="Raleway SemiBold"/>
              <a:ea typeface="Raleway SemiBold"/>
              <a:cs typeface="Raleway SemiBold"/>
              <a:sym typeface="Raleway SemiBold"/>
            </a:endParaRPr>
          </a:p>
        </p:txBody>
      </p:sp>
      <p:sp>
        <p:nvSpPr>
          <p:cNvPr id="425" name="Google Shape;425;p41"/>
          <p:cNvSpPr/>
          <p:nvPr/>
        </p:nvSpPr>
        <p:spPr>
          <a:xfrm>
            <a:off x="696850" y="1585625"/>
            <a:ext cx="2358300" cy="231600"/>
          </a:xfrm>
          <a:prstGeom prst="roundRect">
            <a:avLst>
              <a:gd fmla="val 4313" name="adj"/>
            </a:avLst>
          </a:prstGeom>
          <a:solidFill>
            <a:srgbClr val="53C6A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Raleway SemiBold"/>
                <a:ea typeface="Raleway SemiBold"/>
                <a:cs typeface="Raleway SemiBold"/>
                <a:sym typeface="Raleway SemiBold"/>
              </a:rPr>
              <a:t>Recency</a:t>
            </a:r>
            <a:endParaRPr>
              <a:latin typeface="Raleway SemiBold"/>
              <a:ea typeface="Raleway SemiBold"/>
              <a:cs typeface="Raleway SemiBold"/>
              <a:sym typeface="Raleway SemiBold"/>
            </a:endParaRPr>
          </a:p>
        </p:txBody>
      </p:sp>
      <p:sp>
        <p:nvSpPr>
          <p:cNvPr id="426" name="Google Shape;426;p41"/>
          <p:cNvSpPr/>
          <p:nvPr/>
        </p:nvSpPr>
        <p:spPr>
          <a:xfrm>
            <a:off x="3192418" y="1585625"/>
            <a:ext cx="2358300" cy="231600"/>
          </a:xfrm>
          <a:prstGeom prst="roundRect">
            <a:avLst>
              <a:gd fmla="val 4313" name="adj"/>
            </a:avLst>
          </a:prstGeom>
          <a:solidFill>
            <a:srgbClr val="53C6A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Raleway SemiBold"/>
                <a:ea typeface="Raleway SemiBold"/>
                <a:cs typeface="Raleway SemiBold"/>
                <a:sym typeface="Raleway SemiBold"/>
              </a:rPr>
              <a:t>Frequency</a:t>
            </a:r>
            <a:endParaRPr>
              <a:latin typeface="Raleway SemiBold"/>
              <a:ea typeface="Raleway SemiBold"/>
              <a:cs typeface="Raleway SemiBold"/>
              <a:sym typeface="Raleway SemiBold"/>
            </a:endParaRPr>
          </a:p>
        </p:txBody>
      </p:sp>
      <p:sp>
        <p:nvSpPr>
          <p:cNvPr id="427" name="Google Shape;427;p41"/>
          <p:cNvSpPr/>
          <p:nvPr/>
        </p:nvSpPr>
        <p:spPr>
          <a:xfrm>
            <a:off x="5687985" y="1585625"/>
            <a:ext cx="2358300" cy="231600"/>
          </a:xfrm>
          <a:prstGeom prst="roundRect">
            <a:avLst>
              <a:gd fmla="val 4313" name="adj"/>
            </a:avLst>
          </a:prstGeom>
          <a:solidFill>
            <a:srgbClr val="53C6A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Raleway SemiBold"/>
                <a:ea typeface="Raleway SemiBold"/>
                <a:cs typeface="Raleway SemiBold"/>
                <a:sym typeface="Raleway SemiBold"/>
              </a:rPr>
              <a:t>Monetary</a:t>
            </a:r>
            <a:endParaRPr>
              <a:latin typeface="Raleway SemiBold"/>
              <a:ea typeface="Raleway SemiBold"/>
              <a:cs typeface="Raleway SemiBold"/>
              <a:sym typeface="Raleway SemiBold"/>
            </a:endParaRPr>
          </a:p>
        </p:txBody>
      </p:sp>
      <p:sp>
        <p:nvSpPr>
          <p:cNvPr id="428" name="Google Shape;428;p41"/>
          <p:cNvSpPr/>
          <p:nvPr/>
        </p:nvSpPr>
        <p:spPr>
          <a:xfrm>
            <a:off x="696850" y="2351038"/>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Quantile Based Discretization</a:t>
            </a:r>
            <a:endParaRPr>
              <a:solidFill>
                <a:schemeClr val="lt1"/>
              </a:solidFill>
              <a:latin typeface="Raleway SemiBold"/>
              <a:ea typeface="Raleway SemiBold"/>
              <a:cs typeface="Raleway SemiBold"/>
              <a:sym typeface="Raleway SemiBold"/>
            </a:endParaRPr>
          </a:p>
        </p:txBody>
      </p:sp>
      <p:sp>
        <p:nvSpPr>
          <p:cNvPr id="429" name="Google Shape;429;p41"/>
          <p:cNvSpPr txBox="1"/>
          <p:nvPr/>
        </p:nvSpPr>
        <p:spPr>
          <a:xfrm>
            <a:off x="694675" y="1901625"/>
            <a:ext cx="2358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latin typeface="Lato"/>
                <a:ea typeface="Lato"/>
                <a:cs typeface="Lato"/>
                <a:sym typeface="Lato"/>
              </a:rPr>
              <a:t>No. days since last order</a:t>
            </a:r>
            <a:endParaRPr sz="1100">
              <a:latin typeface="Lato"/>
              <a:ea typeface="Lato"/>
              <a:cs typeface="Lato"/>
              <a:sym typeface="Lato"/>
            </a:endParaRPr>
          </a:p>
        </p:txBody>
      </p:sp>
      <p:sp>
        <p:nvSpPr>
          <p:cNvPr id="430" name="Google Shape;430;p41"/>
          <p:cNvSpPr txBox="1"/>
          <p:nvPr/>
        </p:nvSpPr>
        <p:spPr>
          <a:xfrm>
            <a:off x="3192425" y="1907138"/>
            <a:ext cx="2358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latin typeface="Lato"/>
                <a:ea typeface="Lato"/>
                <a:cs typeface="Lato"/>
                <a:sym typeface="Lato"/>
              </a:rPr>
              <a:t>No. of  orders</a:t>
            </a:r>
            <a:endParaRPr sz="1100">
              <a:latin typeface="Lato"/>
              <a:ea typeface="Lato"/>
              <a:cs typeface="Lato"/>
              <a:sym typeface="Lato"/>
            </a:endParaRPr>
          </a:p>
        </p:txBody>
      </p:sp>
      <p:sp>
        <p:nvSpPr>
          <p:cNvPr id="431" name="Google Shape;431;p41"/>
          <p:cNvSpPr txBox="1"/>
          <p:nvPr/>
        </p:nvSpPr>
        <p:spPr>
          <a:xfrm>
            <a:off x="5690175" y="1901613"/>
            <a:ext cx="2358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latin typeface="Lato"/>
                <a:ea typeface="Lato"/>
                <a:cs typeface="Lato"/>
                <a:sym typeface="Lato"/>
              </a:rPr>
              <a:t>Total value of all orders</a:t>
            </a:r>
            <a:endParaRPr sz="1100">
              <a:latin typeface="Lato"/>
              <a:ea typeface="Lato"/>
              <a:cs typeface="Lato"/>
              <a:sym typeface="Lato"/>
            </a:endParaRPr>
          </a:p>
        </p:txBody>
      </p:sp>
      <p:sp>
        <p:nvSpPr>
          <p:cNvPr id="432" name="Google Shape;432;p41"/>
          <p:cNvSpPr txBox="1"/>
          <p:nvPr/>
        </p:nvSpPr>
        <p:spPr>
          <a:xfrm>
            <a:off x="696850" y="2706625"/>
            <a:ext cx="73494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Each customer is given a score of 1-5 for each bucket (Recency, Frequency &amp; </a:t>
            </a:r>
            <a:r>
              <a:rPr lang="en-GB" sz="1100">
                <a:latin typeface="Lato"/>
                <a:ea typeface="Lato"/>
                <a:cs typeface="Lato"/>
                <a:sym typeface="Lato"/>
              </a:rPr>
              <a:t>Monetary</a:t>
            </a:r>
            <a:r>
              <a:rPr lang="en-GB" sz="1100">
                <a:latin typeface="Lato"/>
                <a:ea typeface="Lato"/>
                <a:cs typeface="Lato"/>
                <a:sym typeface="Lato"/>
              </a:rPr>
              <a:t>).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Scores are concatenated to give RFM score</a:t>
            </a:r>
            <a:endParaRPr sz="1100">
              <a:latin typeface="Lato"/>
              <a:ea typeface="Lato"/>
              <a:cs typeface="Lato"/>
              <a:sym typeface="Lato"/>
            </a:endParaRPr>
          </a:p>
        </p:txBody>
      </p:sp>
      <p:pic>
        <p:nvPicPr>
          <p:cNvPr id="433" name="Google Shape;433;p41"/>
          <p:cNvPicPr preferRelativeResize="0"/>
          <p:nvPr/>
        </p:nvPicPr>
        <p:blipFill>
          <a:blip r:embed="rId3">
            <a:alphaModFix/>
          </a:blip>
          <a:stretch>
            <a:fillRect/>
          </a:stretch>
        </p:blipFill>
        <p:spPr>
          <a:xfrm>
            <a:off x="1694488" y="3229825"/>
            <a:ext cx="5354175" cy="691400"/>
          </a:xfrm>
          <a:prstGeom prst="rect">
            <a:avLst/>
          </a:prstGeom>
          <a:noFill/>
          <a:ln>
            <a:noFill/>
          </a:ln>
        </p:spPr>
      </p:pic>
      <p:sp>
        <p:nvSpPr>
          <p:cNvPr id="434" name="Google Shape;434;p41"/>
          <p:cNvSpPr/>
          <p:nvPr/>
        </p:nvSpPr>
        <p:spPr>
          <a:xfrm>
            <a:off x="696850" y="406121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Map RFM scores to Consumer Profiles</a:t>
            </a:r>
            <a:endParaRPr>
              <a:solidFill>
                <a:schemeClr val="lt1"/>
              </a:solidFill>
              <a:latin typeface="Raleway SemiBold"/>
              <a:ea typeface="Raleway SemiBold"/>
              <a:cs typeface="Raleway SemiBold"/>
              <a:sym typeface="Raleway SemiBold"/>
            </a:endParaRPr>
          </a:p>
        </p:txBody>
      </p:sp>
      <p:sp>
        <p:nvSpPr>
          <p:cNvPr id="435" name="Google Shape;435;p41"/>
          <p:cNvSpPr txBox="1"/>
          <p:nvPr/>
        </p:nvSpPr>
        <p:spPr>
          <a:xfrm>
            <a:off x="696888" y="4402800"/>
            <a:ext cx="73494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Each customer is then mapped to a customer profile based on their RFM Score and existing literature on RFM scoring</a:t>
            </a:r>
            <a:endParaRPr sz="1100">
              <a:latin typeface="Lato"/>
              <a:ea typeface="Lato"/>
              <a:cs typeface="Lato"/>
              <a:sym typeface="Lato"/>
            </a:endParaRPr>
          </a:p>
        </p:txBody>
      </p:sp>
      <p:sp>
        <p:nvSpPr>
          <p:cNvPr id="436" name="Google Shape;436;p41"/>
          <p:cNvSpPr txBox="1"/>
          <p:nvPr/>
        </p:nvSpPr>
        <p:spPr>
          <a:xfrm>
            <a:off x="583500" y="1253350"/>
            <a:ext cx="7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latin typeface="Lato"/>
                <a:ea typeface="Lato"/>
                <a:cs typeface="Lato"/>
                <a:sym typeface="Lato"/>
              </a:rPr>
              <a:t>Assumption</a:t>
            </a:r>
            <a:r>
              <a:rPr lang="en-GB" sz="1100">
                <a:latin typeface="Lato"/>
                <a:ea typeface="Lato"/>
                <a:cs typeface="Lato"/>
                <a:sym typeface="Lato"/>
              </a:rPr>
              <a:t>: Most valuable customer orders most recently, most frequently and purchases the most expensive items</a:t>
            </a:r>
            <a:endParaRPr sz="11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2"/>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Segmentation</a:t>
            </a:r>
            <a:r>
              <a:rPr b="1" lang="en-GB" sz="2200"/>
              <a:t>- Business Methods: RFM Scoring</a:t>
            </a:r>
            <a:endParaRPr b="1" sz="2200">
              <a:latin typeface="Raleway"/>
              <a:ea typeface="Raleway"/>
              <a:cs typeface="Raleway"/>
              <a:sym typeface="Raleway"/>
            </a:endParaRPr>
          </a:p>
        </p:txBody>
      </p:sp>
      <p:sp>
        <p:nvSpPr>
          <p:cNvPr id="442" name="Google Shape;442;p42"/>
          <p:cNvSpPr/>
          <p:nvPr/>
        </p:nvSpPr>
        <p:spPr>
          <a:xfrm>
            <a:off x="696875" y="93771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Map RFM Scores to Consumer Profiles </a:t>
            </a:r>
            <a:endParaRPr>
              <a:solidFill>
                <a:schemeClr val="lt1"/>
              </a:solidFill>
              <a:latin typeface="Raleway SemiBold"/>
              <a:ea typeface="Raleway SemiBold"/>
              <a:cs typeface="Raleway SemiBold"/>
              <a:sym typeface="Raleway SemiBold"/>
            </a:endParaRPr>
          </a:p>
        </p:txBody>
      </p:sp>
      <p:pic>
        <p:nvPicPr>
          <p:cNvPr id="443" name="Google Shape;443;p42"/>
          <p:cNvPicPr preferRelativeResize="0"/>
          <p:nvPr/>
        </p:nvPicPr>
        <p:blipFill>
          <a:blip r:embed="rId3">
            <a:alphaModFix/>
          </a:blip>
          <a:stretch>
            <a:fillRect/>
          </a:stretch>
        </p:blipFill>
        <p:spPr>
          <a:xfrm>
            <a:off x="696875" y="1363550"/>
            <a:ext cx="3737899" cy="2771875"/>
          </a:xfrm>
          <a:prstGeom prst="rect">
            <a:avLst/>
          </a:prstGeom>
          <a:noFill/>
          <a:ln>
            <a:noFill/>
          </a:ln>
        </p:spPr>
      </p:pic>
      <p:pic>
        <p:nvPicPr>
          <p:cNvPr id="444" name="Google Shape;444;p42"/>
          <p:cNvPicPr preferRelativeResize="0"/>
          <p:nvPr/>
        </p:nvPicPr>
        <p:blipFill>
          <a:blip r:embed="rId4">
            <a:alphaModFix/>
          </a:blip>
          <a:stretch>
            <a:fillRect/>
          </a:stretch>
        </p:blipFill>
        <p:spPr>
          <a:xfrm>
            <a:off x="4572000" y="1363800"/>
            <a:ext cx="3297401" cy="3446375"/>
          </a:xfrm>
          <a:prstGeom prst="rect">
            <a:avLst/>
          </a:prstGeom>
          <a:noFill/>
          <a:ln>
            <a:noFill/>
          </a:ln>
        </p:spPr>
      </p:pic>
      <p:sp>
        <p:nvSpPr>
          <p:cNvPr id="445" name="Google Shape;445;p42"/>
          <p:cNvSpPr txBox="1"/>
          <p:nvPr/>
        </p:nvSpPr>
        <p:spPr>
          <a:xfrm>
            <a:off x="-27925" y="4880325"/>
            <a:ext cx="879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Light"/>
                <a:ea typeface="Lato Light"/>
                <a:cs typeface="Lato Light"/>
                <a:sym typeface="Lato Light"/>
              </a:rPr>
              <a:t>Source:  </a:t>
            </a:r>
            <a:r>
              <a:rPr lang="en-GB" sz="700">
                <a:latin typeface="Lato"/>
                <a:ea typeface="Lato"/>
                <a:cs typeface="Lato"/>
                <a:sym typeface="Lato"/>
              </a:rPr>
              <a:t>Bloomreach. (n.d.). </a:t>
            </a:r>
            <a:r>
              <a:rPr i="1" lang="en-GB" sz="700">
                <a:latin typeface="Lato"/>
                <a:ea typeface="Lato"/>
                <a:cs typeface="Lato"/>
                <a:sym typeface="Lato"/>
              </a:rPr>
              <a:t>RFM segmentation</a:t>
            </a:r>
            <a:r>
              <a:rPr lang="en-GB" sz="700">
                <a:latin typeface="Lato"/>
                <a:ea typeface="Lato"/>
                <a:cs typeface="Lato"/>
                <a:sym typeface="Lato"/>
              </a:rPr>
              <a:t>. Engagement. Retrieved November 8, 2022, from https://documentation.bloomreach.com/engagement/docs/rfm-segmentation#rfm-segments </a:t>
            </a:r>
            <a:endParaRPr sz="700">
              <a:latin typeface="Lato"/>
              <a:ea typeface="Lato"/>
              <a:cs typeface="Lato"/>
              <a:sym typeface="Lato"/>
            </a:endParaRPr>
          </a:p>
          <a:p>
            <a:pPr indent="0" lvl="0" marL="0" rtl="0" algn="l">
              <a:spcBef>
                <a:spcPts val="0"/>
              </a:spcBef>
              <a:spcAft>
                <a:spcPts val="0"/>
              </a:spcAft>
              <a:buNone/>
            </a:pPr>
            <a:r>
              <a:t/>
            </a:r>
            <a:endParaRPr sz="700">
              <a:latin typeface="Lato Light"/>
              <a:ea typeface="Lato Light"/>
              <a:cs typeface="Lato Light"/>
              <a:sym typeface="La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Segmentation </a:t>
            </a:r>
            <a:r>
              <a:rPr b="1" lang="en-GB" sz="2200"/>
              <a:t>- Business Methods RFM Scoring</a:t>
            </a:r>
            <a:endParaRPr b="1" sz="2200">
              <a:latin typeface="Raleway"/>
              <a:ea typeface="Raleway"/>
              <a:cs typeface="Raleway"/>
              <a:sym typeface="Raleway"/>
            </a:endParaRPr>
          </a:p>
        </p:txBody>
      </p:sp>
      <p:sp>
        <p:nvSpPr>
          <p:cNvPr id="451" name="Google Shape;451;p43"/>
          <p:cNvSpPr/>
          <p:nvPr/>
        </p:nvSpPr>
        <p:spPr>
          <a:xfrm>
            <a:off x="647775" y="3199525"/>
            <a:ext cx="3611700" cy="231600"/>
          </a:xfrm>
          <a:prstGeom prst="roundRect">
            <a:avLst>
              <a:gd fmla="val 4313" name="adj"/>
            </a:avLst>
          </a:prstGeom>
          <a:solidFill>
            <a:srgbClr val="53C6A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Raleway SemiBold"/>
                <a:ea typeface="Raleway SemiBold"/>
                <a:cs typeface="Raleway SemiBold"/>
                <a:sym typeface="Raleway SemiBold"/>
              </a:rPr>
              <a:t>Pros</a:t>
            </a:r>
            <a:endParaRPr>
              <a:latin typeface="Raleway SemiBold"/>
              <a:ea typeface="Raleway SemiBold"/>
              <a:cs typeface="Raleway SemiBold"/>
              <a:sym typeface="Raleway SemiBold"/>
            </a:endParaRPr>
          </a:p>
        </p:txBody>
      </p:sp>
      <p:sp>
        <p:nvSpPr>
          <p:cNvPr id="452" name="Google Shape;452;p43"/>
          <p:cNvSpPr/>
          <p:nvPr/>
        </p:nvSpPr>
        <p:spPr>
          <a:xfrm>
            <a:off x="4308700" y="3199525"/>
            <a:ext cx="3688500" cy="231600"/>
          </a:xfrm>
          <a:prstGeom prst="roundRect">
            <a:avLst>
              <a:gd fmla="val 4313" name="adj"/>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Raleway SemiBold"/>
                <a:ea typeface="Raleway SemiBold"/>
                <a:cs typeface="Raleway SemiBold"/>
                <a:sym typeface="Raleway SemiBold"/>
              </a:rPr>
              <a:t>Cons</a:t>
            </a:r>
            <a:endParaRPr>
              <a:latin typeface="Raleway SemiBold"/>
              <a:ea typeface="Raleway SemiBold"/>
              <a:cs typeface="Raleway SemiBold"/>
              <a:sym typeface="Raleway SemiBold"/>
            </a:endParaRPr>
          </a:p>
        </p:txBody>
      </p:sp>
      <p:sp>
        <p:nvSpPr>
          <p:cNvPr id="453" name="Google Shape;453;p43"/>
          <p:cNvSpPr txBox="1"/>
          <p:nvPr/>
        </p:nvSpPr>
        <p:spPr>
          <a:xfrm>
            <a:off x="680675" y="3578675"/>
            <a:ext cx="35787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lang="en-GB" sz="1200">
                <a:latin typeface="Lato"/>
                <a:ea typeface="Lato"/>
                <a:cs typeface="Lato"/>
                <a:sym typeface="Lato"/>
              </a:rPr>
              <a:t>Computationally efficient to compute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GB" sz="1200">
                <a:latin typeface="Lato"/>
                <a:ea typeface="Lato"/>
                <a:cs typeface="Lato"/>
                <a:sym typeface="Lato"/>
              </a:rPr>
              <a:t>Only requires 3 variables (RFM) that most companies have access to</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GB" sz="1200">
                <a:latin typeface="Lato"/>
                <a:ea typeface="Lato"/>
                <a:cs typeface="Lato"/>
                <a:sym typeface="Lato"/>
              </a:rPr>
              <a:t>Easy to interpret</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GB" sz="1200">
                <a:latin typeface="Lato"/>
                <a:ea typeface="Lato"/>
                <a:cs typeface="Lato"/>
                <a:sym typeface="Lato"/>
              </a:rPr>
              <a:t>Highly actionable</a:t>
            </a:r>
            <a:endParaRPr sz="1200">
              <a:latin typeface="Lato"/>
              <a:ea typeface="Lato"/>
              <a:cs typeface="Lato"/>
              <a:sym typeface="Lato"/>
            </a:endParaRPr>
          </a:p>
        </p:txBody>
      </p:sp>
      <p:sp>
        <p:nvSpPr>
          <p:cNvPr id="454" name="Google Shape;454;p43"/>
          <p:cNvSpPr txBox="1"/>
          <p:nvPr/>
        </p:nvSpPr>
        <p:spPr>
          <a:xfrm>
            <a:off x="4147300" y="3578675"/>
            <a:ext cx="35787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lang="en-GB" sz="1200">
                <a:latin typeface="Lato"/>
                <a:ea typeface="Lato"/>
                <a:cs typeface="Lato"/>
                <a:sym typeface="Lato"/>
              </a:rPr>
              <a:t>Force fits consumers into 11 fixed segments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GB" sz="1200">
                <a:latin typeface="Lato"/>
                <a:ea typeface="Lato"/>
                <a:cs typeface="Lato"/>
                <a:sym typeface="Lato"/>
              </a:rPr>
              <a:t>Doesn’t take into consideration other variables</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GB" sz="1200">
                <a:latin typeface="Lato"/>
                <a:ea typeface="Lato"/>
                <a:cs typeface="Lato"/>
                <a:sym typeface="Lato"/>
              </a:rPr>
              <a:t>Eg. Satisfaction, Geolocation, other purchase preferences</a:t>
            </a:r>
            <a:endParaRPr sz="1200">
              <a:latin typeface="Lato"/>
              <a:ea typeface="Lato"/>
              <a:cs typeface="Lato"/>
              <a:sym typeface="Lato"/>
            </a:endParaRPr>
          </a:p>
        </p:txBody>
      </p:sp>
      <p:pic>
        <p:nvPicPr>
          <p:cNvPr id="455" name="Google Shape;455;p43"/>
          <p:cNvPicPr preferRelativeResize="0"/>
          <p:nvPr/>
        </p:nvPicPr>
        <p:blipFill>
          <a:blip r:embed="rId3">
            <a:alphaModFix/>
          </a:blip>
          <a:stretch>
            <a:fillRect/>
          </a:stretch>
        </p:blipFill>
        <p:spPr>
          <a:xfrm>
            <a:off x="322800" y="1297400"/>
            <a:ext cx="3123559" cy="1831975"/>
          </a:xfrm>
          <a:prstGeom prst="rect">
            <a:avLst/>
          </a:prstGeom>
          <a:noFill/>
          <a:ln>
            <a:noFill/>
          </a:ln>
        </p:spPr>
      </p:pic>
      <p:sp>
        <p:nvSpPr>
          <p:cNvPr id="456" name="Google Shape;456;p43"/>
          <p:cNvSpPr/>
          <p:nvPr/>
        </p:nvSpPr>
        <p:spPr>
          <a:xfrm>
            <a:off x="696875" y="93771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Clustering Results</a:t>
            </a:r>
            <a:endParaRPr>
              <a:solidFill>
                <a:schemeClr val="lt1"/>
              </a:solidFill>
              <a:latin typeface="Raleway SemiBold"/>
              <a:ea typeface="Raleway SemiBold"/>
              <a:cs typeface="Raleway SemiBold"/>
              <a:sym typeface="Raleway SemiBold"/>
            </a:endParaRPr>
          </a:p>
        </p:txBody>
      </p:sp>
      <p:pic>
        <p:nvPicPr>
          <p:cNvPr id="457" name="Google Shape;457;p43"/>
          <p:cNvPicPr preferRelativeResize="0"/>
          <p:nvPr/>
        </p:nvPicPr>
        <p:blipFill>
          <a:blip r:embed="rId4">
            <a:alphaModFix/>
          </a:blip>
          <a:stretch>
            <a:fillRect/>
          </a:stretch>
        </p:blipFill>
        <p:spPr>
          <a:xfrm>
            <a:off x="3570675" y="1297401"/>
            <a:ext cx="1911629" cy="1868675"/>
          </a:xfrm>
          <a:prstGeom prst="rect">
            <a:avLst/>
          </a:prstGeom>
          <a:noFill/>
          <a:ln>
            <a:noFill/>
          </a:ln>
        </p:spPr>
      </p:pic>
      <p:pic>
        <p:nvPicPr>
          <p:cNvPr id="458" name="Google Shape;458;p43"/>
          <p:cNvPicPr preferRelativeResize="0"/>
          <p:nvPr/>
        </p:nvPicPr>
        <p:blipFill>
          <a:blip r:embed="rId5">
            <a:alphaModFix/>
          </a:blip>
          <a:stretch>
            <a:fillRect/>
          </a:stretch>
        </p:blipFill>
        <p:spPr>
          <a:xfrm>
            <a:off x="5482300" y="1615900"/>
            <a:ext cx="3422351" cy="1194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4"/>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Segmentation</a:t>
            </a:r>
            <a:r>
              <a:rPr b="1" lang="en-GB" sz="2200"/>
              <a:t>- DM Methods: K-means Clustering </a:t>
            </a:r>
            <a:endParaRPr b="1" sz="2200">
              <a:latin typeface="Raleway"/>
              <a:ea typeface="Raleway"/>
              <a:cs typeface="Raleway"/>
              <a:sym typeface="Raleway"/>
            </a:endParaRPr>
          </a:p>
        </p:txBody>
      </p:sp>
      <p:sp>
        <p:nvSpPr>
          <p:cNvPr id="464" name="Google Shape;464;p44"/>
          <p:cNvSpPr/>
          <p:nvPr/>
        </p:nvSpPr>
        <p:spPr>
          <a:xfrm>
            <a:off x="696875" y="93771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Feature Engineering &amp; Feature Selection</a:t>
            </a:r>
            <a:endParaRPr>
              <a:solidFill>
                <a:schemeClr val="lt1"/>
              </a:solidFill>
              <a:latin typeface="Raleway SemiBold"/>
              <a:ea typeface="Raleway SemiBold"/>
              <a:cs typeface="Raleway SemiBold"/>
              <a:sym typeface="Raleway SemiBold"/>
            </a:endParaRPr>
          </a:p>
        </p:txBody>
      </p:sp>
      <p:sp>
        <p:nvSpPr>
          <p:cNvPr id="465" name="Google Shape;465;p44"/>
          <p:cNvSpPr/>
          <p:nvPr/>
        </p:nvSpPr>
        <p:spPr>
          <a:xfrm>
            <a:off x="696875" y="2036425"/>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Normalization (StandardScaler)</a:t>
            </a:r>
            <a:endParaRPr>
              <a:solidFill>
                <a:schemeClr val="lt1"/>
              </a:solidFill>
              <a:latin typeface="Raleway SemiBold"/>
              <a:ea typeface="Raleway SemiBold"/>
              <a:cs typeface="Raleway SemiBold"/>
              <a:sym typeface="Raleway SemiBold"/>
            </a:endParaRPr>
          </a:p>
        </p:txBody>
      </p:sp>
      <p:pic>
        <p:nvPicPr>
          <p:cNvPr id="466" name="Google Shape;466;p44"/>
          <p:cNvPicPr preferRelativeResize="0"/>
          <p:nvPr/>
        </p:nvPicPr>
        <p:blipFill>
          <a:blip r:embed="rId3">
            <a:alphaModFix/>
          </a:blip>
          <a:stretch>
            <a:fillRect/>
          </a:stretch>
        </p:blipFill>
        <p:spPr>
          <a:xfrm>
            <a:off x="1301325" y="2868525"/>
            <a:ext cx="2418701" cy="1597149"/>
          </a:xfrm>
          <a:prstGeom prst="rect">
            <a:avLst/>
          </a:prstGeom>
          <a:noFill/>
          <a:ln>
            <a:noFill/>
          </a:ln>
        </p:spPr>
      </p:pic>
      <p:sp>
        <p:nvSpPr>
          <p:cNvPr id="467" name="Google Shape;467;p44"/>
          <p:cNvSpPr/>
          <p:nvPr/>
        </p:nvSpPr>
        <p:spPr>
          <a:xfrm>
            <a:off x="696875" y="2442450"/>
            <a:ext cx="3627600" cy="289500"/>
          </a:xfrm>
          <a:prstGeom prst="roundRect">
            <a:avLst>
              <a:gd fmla="val 4313" name="adj"/>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PCA</a:t>
            </a:r>
            <a:endParaRPr>
              <a:solidFill>
                <a:schemeClr val="lt1"/>
              </a:solidFill>
              <a:latin typeface="Raleway SemiBold"/>
              <a:ea typeface="Raleway SemiBold"/>
              <a:cs typeface="Raleway SemiBold"/>
              <a:sym typeface="Raleway SemiBold"/>
            </a:endParaRPr>
          </a:p>
        </p:txBody>
      </p:sp>
      <p:sp>
        <p:nvSpPr>
          <p:cNvPr id="468" name="Google Shape;468;p44"/>
          <p:cNvSpPr/>
          <p:nvPr/>
        </p:nvSpPr>
        <p:spPr>
          <a:xfrm>
            <a:off x="4418615" y="2442450"/>
            <a:ext cx="3627600" cy="289500"/>
          </a:xfrm>
          <a:prstGeom prst="roundRect">
            <a:avLst>
              <a:gd fmla="val 4313" name="adj"/>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Without PCA</a:t>
            </a:r>
            <a:endParaRPr>
              <a:solidFill>
                <a:schemeClr val="lt1"/>
              </a:solidFill>
              <a:latin typeface="Raleway SemiBold"/>
              <a:ea typeface="Raleway SemiBold"/>
              <a:cs typeface="Raleway SemiBold"/>
              <a:sym typeface="Raleway SemiBold"/>
            </a:endParaRPr>
          </a:p>
        </p:txBody>
      </p:sp>
      <p:sp>
        <p:nvSpPr>
          <p:cNvPr id="469" name="Google Shape;469;p44"/>
          <p:cNvSpPr txBox="1"/>
          <p:nvPr/>
        </p:nvSpPr>
        <p:spPr>
          <a:xfrm>
            <a:off x="484175" y="4602250"/>
            <a:ext cx="37893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Selected 6 PCs that </a:t>
            </a:r>
            <a:r>
              <a:rPr lang="en-GB" sz="1100">
                <a:latin typeface="Lato"/>
                <a:ea typeface="Lato"/>
                <a:cs typeface="Lato"/>
                <a:sym typeface="Lato"/>
              </a:rPr>
              <a:t>explain</a:t>
            </a:r>
            <a:r>
              <a:rPr lang="en-GB" sz="1100">
                <a:latin typeface="Lato"/>
                <a:ea typeface="Lato"/>
                <a:cs typeface="Lato"/>
                <a:sym typeface="Lato"/>
              </a:rPr>
              <a:t> 83.9% of total variation</a:t>
            </a:r>
            <a:endParaRPr sz="1100">
              <a:latin typeface="Lato"/>
              <a:ea typeface="Lato"/>
              <a:cs typeface="Lato"/>
              <a:sym typeface="Lato"/>
            </a:endParaRPr>
          </a:p>
        </p:txBody>
      </p:sp>
      <p:sp>
        <p:nvSpPr>
          <p:cNvPr id="470" name="Google Shape;470;p44"/>
          <p:cNvSpPr txBox="1"/>
          <p:nvPr/>
        </p:nvSpPr>
        <p:spPr>
          <a:xfrm>
            <a:off x="696875" y="1227225"/>
            <a:ext cx="22503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Order Recency </a:t>
            </a:r>
            <a:r>
              <a:rPr lang="en-GB" sz="1100">
                <a:latin typeface="Lato"/>
                <a:ea typeface="Lato"/>
                <a:cs typeface="Lato"/>
                <a:sym typeface="Lato"/>
              </a:rPr>
              <a:t>(R)</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Frequency of Orders (F)</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Total Monetary Value (M)</a:t>
            </a:r>
            <a:endParaRPr sz="1100">
              <a:latin typeface="Lato"/>
              <a:ea typeface="Lato"/>
              <a:cs typeface="Lato"/>
              <a:sym typeface="Lato"/>
            </a:endParaRPr>
          </a:p>
        </p:txBody>
      </p:sp>
      <p:sp>
        <p:nvSpPr>
          <p:cNvPr id="471" name="Google Shape;471;p44"/>
          <p:cNvSpPr txBox="1"/>
          <p:nvPr/>
        </p:nvSpPr>
        <p:spPr>
          <a:xfrm>
            <a:off x="2702150" y="1236850"/>
            <a:ext cx="3114900" cy="831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No.  Payment Installments Required </a:t>
            </a:r>
            <a:r>
              <a:rPr lang="en-GB" sz="1000">
                <a:latin typeface="Lato"/>
                <a:ea typeface="Lato"/>
                <a:cs typeface="Lato"/>
                <a:sym typeface="Lato"/>
              </a:rPr>
              <a:t>(Lower = Better </a:t>
            </a:r>
            <a:r>
              <a:rPr lang="en-GB" sz="1000">
                <a:latin typeface="Lato"/>
                <a:ea typeface="Lato"/>
                <a:cs typeface="Lato"/>
                <a:sym typeface="Lato"/>
              </a:rPr>
              <a:t>Cash Flow</a:t>
            </a:r>
            <a:r>
              <a:rPr lang="en-GB" sz="1000">
                <a:latin typeface="Lato"/>
                <a:ea typeface="Lato"/>
                <a:cs typeface="Lato"/>
                <a:sym typeface="Lato"/>
              </a:rPr>
              <a:t> for company)</a:t>
            </a:r>
            <a:endParaRPr sz="10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Review Score </a:t>
            </a:r>
            <a:br>
              <a:rPr lang="en-GB" sz="1100">
                <a:latin typeface="Lato"/>
                <a:ea typeface="Lato"/>
                <a:cs typeface="Lato"/>
                <a:sym typeface="Lato"/>
              </a:rPr>
            </a:br>
            <a:r>
              <a:rPr lang="en-GB" sz="1000">
                <a:latin typeface="Lato"/>
                <a:ea typeface="Lato"/>
                <a:cs typeface="Lato"/>
                <a:sym typeface="Lato"/>
              </a:rPr>
              <a:t>(Proxy for customer satisfaction)</a:t>
            </a:r>
            <a:endParaRPr sz="1000">
              <a:latin typeface="Lato"/>
              <a:ea typeface="Lato"/>
              <a:cs typeface="Lato"/>
              <a:sym typeface="Lato"/>
            </a:endParaRPr>
          </a:p>
        </p:txBody>
      </p:sp>
      <p:sp>
        <p:nvSpPr>
          <p:cNvPr id="472" name="Google Shape;472;p44"/>
          <p:cNvSpPr txBox="1"/>
          <p:nvPr/>
        </p:nvSpPr>
        <p:spPr>
          <a:xfrm>
            <a:off x="5380275" y="1227200"/>
            <a:ext cx="27573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  of Purchases paid with  Credit Card, Vouchers, Debit Card, Boleto</a:t>
            </a:r>
            <a:endParaRPr sz="11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5"/>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Segmentation </a:t>
            </a:r>
            <a:r>
              <a:rPr b="1" lang="en-GB" sz="2200"/>
              <a:t>- DM Methods: K-means Clustering </a:t>
            </a:r>
            <a:endParaRPr b="1" sz="2200">
              <a:latin typeface="Raleway"/>
              <a:ea typeface="Raleway"/>
              <a:cs typeface="Raleway"/>
              <a:sym typeface="Raleway"/>
            </a:endParaRPr>
          </a:p>
        </p:txBody>
      </p:sp>
      <p:sp>
        <p:nvSpPr>
          <p:cNvPr id="478" name="Google Shape;478;p45"/>
          <p:cNvSpPr/>
          <p:nvPr/>
        </p:nvSpPr>
        <p:spPr>
          <a:xfrm>
            <a:off x="570575" y="92191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Find Optimal No. Clusters using Elbow Method</a:t>
            </a:r>
            <a:endParaRPr>
              <a:solidFill>
                <a:schemeClr val="lt1"/>
              </a:solidFill>
              <a:latin typeface="Raleway SemiBold"/>
              <a:ea typeface="Raleway SemiBold"/>
              <a:cs typeface="Raleway SemiBold"/>
              <a:sym typeface="Raleway SemiBold"/>
            </a:endParaRPr>
          </a:p>
        </p:txBody>
      </p:sp>
      <p:pic>
        <p:nvPicPr>
          <p:cNvPr id="479" name="Google Shape;479;p45"/>
          <p:cNvPicPr preferRelativeResize="0"/>
          <p:nvPr/>
        </p:nvPicPr>
        <p:blipFill>
          <a:blip r:embed="rId3">
            <a:alphaModFix/>
          </a:blip>
          <a:stretch>
            <a:fillRect/>
          </a:stretch>
        </p:blipFill>
        <p:spPr>
          <a:xfrm>
            <a:off x="570575" y="1633332"/>
            <a:ext cx="1941525" cy="1218875"/>
          </a:xfrm>
          <a:prstGeom prst="rect">
            <a:avLst/>
          </a:prstGeom>
          <a:noFill/>
          <a:ln>
            <a:noFill/>
          </a:ln>
        </p:spPr>
      </p:pic>
      <p:pic>
        <p:nvPicPr>
          <p:cNvPr id="480" name="Google Shape;480;p45"/>
          <p:cNvPicPr preferRelativeResize="0"/>
          <p:nvPr/>
        </p:nvPicPr>
        <p:blipFill>
          <a:blip r:embed="rId4">
            <a:alphaModFix/>
          </a:blip>
          <a:stretch>
            <a:fillRect/>
          </a:stretch>
        </p:blipFill>
        <p:spPr>
          <a:xfrm>
            <a:off x="2512100" y="1636241"/>
            <a:ext cx="1743956" cy="1213041"/>
          </a:xfrm>
          <a:prstGeom prst="rect">
            <a:avLst/>
          </a:prstGeom>
          <a:noFill/>
          <a:ln>
            <a:noFill/>
          </a:ln>
        </p:spPr>
      </p:pic>
      <p:pic>
        <p:nvPicPr>
          <p:cNvPr id="481" name="Google Shape;481;p45"/>
          <p:cNvPicPr preferRelativeResize="0"/>
          <p:nvPr/>
        </p:nvPicPr>
        <p:blipFill>
          <a:blip r:embed="rId5">
            <a:alphaModFix/>
          </a:blip>
          <a:stretch>
            <a:fillRect/>
          </a:stretch>
        </p:blipFill>
        <p:spPr>
          <a:xfrm>
            <a:off x="4275750" y="1633325"/>
            <a:ext cx="1841451" cy="1262750"/>
          </a:xfrm>
          <a:prstGeom prst="rect">
            <a:avLst/>
          </a:prstGeom>
          <a:noFill/>
          <a:ln>
            <a:noFill/>
          </a:ln>
        </p:spPr>
      </p:pic>
      <p:pic>
        <p:nvPicPr>
          <p:cNvPr id="482" name="Google Shape;482;p45"/>
          <p:cNvPicPr preferRelativeResize="0"/>
          <p:nvPr/>
        </p:nvPicPr>
        <p:blipFill>
          <a:blip r:embed="rId6">
            <a:alphaModFix/>
          </a:blip>
          <a:stretch>
            <a:fillRect/>
          </a:stretch>
        </p:blipFill>
        <p:spPr>
          <a:xfrm>
            <a:off x="6044975" y="1633325"/>
            <a:ext cx="1841450" cy="1280868"/>
          </a:xfrm>
          <a:prstGeom prst="rect">
            <a:avLst/>
          </a:prstGeom>
          <a:noFill/>
          <a:ln>
            <a:noFill/>
          </a:ln>
        </p:spPr>
      </p:pic>
      <p:sp>
        <p:nvSpPr>
          <p:cNvPr id="483" name="Google Shape;483;p45"/>
          <p:cNvSpPr/>
          <p:nvPr/>
        </p:nvSpPr>
        <p:spPr>
          <a:xfrm>
            <a:off x="528450" y="349986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Select Best Model</a:t>
            </a:r>
            <a:endParaRPr>
              <a:solidFill>
                <a:schemeClr val="lt1"/>
              </a:solidFill>
              <a:latin typeface="Raleway SemiBold"/>
              <a:ea typeface="Raleway SemiBold"/>
              <a:cs typeface="Raleway SemiBold"/>
              <a:sym typeface="Raleway SemiBold"/>
            </a:endParaRPr>
          </a:p>
        </p:txBody>
      </p:sp>
      <p:sp>
        <p:nvSpPr>
          <p:cNvPr id="484" name="Google Shape;484;p45"/>
          <p:cNvSpPr/>
          <p:nvPr/>
        </p:nvSpPr>
        <p:spPr>
          <a:xfrm>
            <a:off x="570600" y="1279088"/>
            <a:ext cx="3627600" cy="289500"/>
          </a:xfrm>
          <a:prstGeom prst="roundRect">
            <a:avLst>
              <a:gd fmla="val 4313" name="adj"/>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PCA</a:t>
            </a:r>
            <a:endParaRPr>
              <a:solidFill>
                <a:schemeClr val="lt1"/>
              </a:solidFill>
              <a:latin typeface="Raleway SemiBold"/>
              <a:ea typeface="Raleway SemiBold"/>
              <a:cs typeface="Raleway SemiBold"/>
              <a:sym typeface="Raleway SemiBold"/>
            </a:endParaRPr>
          </a:p>
        </p:txBody>
      </p:sp>
      <p:sp>
        <p:nvSpPr>
          <p:cNvPr id="485" name="Google Shape;485;p45"/>
          <p:cNvSpPr/>
          <p:nvPr/>
        </p:nvSpPr>
        <p:spPr>
          <a:xfrm>
            <a:off x="4292340" y="1279088"/>
            <a:ext cx="3627600" cy="289500"/>
          </a:xfrm>
          <a:prstGeom prst="roundRect">
            <a:avLst>
              <a:gd fmla="val 4313" name="adj"/>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Without PCA</a:t>
            </a:r>
            <a:endParaRPr>
              <a:solidFill>
                <a:schemeClr val="lt1"/>
              </a:solidFill>
              <a:latin typeface="Raleway SemiBold"/>
              <a:ea typeface="Raleway SemiBold"/>
              <a:cs typeface="Raleway SemiBold"/>
              <a:sym typeface="Raleway SemiBold"/>
            </a:endParaRPr>
          </a:p>
        </p:txBody>
      </p:sp>
      <p:sp>
        <p:nvSpPr>
          <p:cNvPr id="486" name="Google Shape;486;p45"/>
          <p:cNvSpPr txBox="1"/>
          <p:nvPr/>
        </p:nvSpPr>
        <p:spPr>
          <a:xfrm>
            <a:off x="528450" y="2807175"/>
            <a:ext cx="3578700" cy="877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highlight>
                  <a:srgbClr val="FFFFFF"/>
                </a:highlight>
                <a:latin typeface="Lato"/>
                <a:ea typeface="Lato"/>
                <a:cs typeface="Lato"/>
                <a:sym typeface="Lato"/>
              </a:rPr>
              <a:t>Optimal No. of Clusters: 7</a:t>
            </a:r>
            <a:endParaRPr sz="1100">
              <a:highlight>
                <a:srgbClr val="FFFFFF"/>
              </a:highlight>
              <a:latin typeface="Lato"/>
              <a:ea typeface="Lato"/>
              <a:cs typeface="Lato"/>
              <a:sym typeface="Lato"/>
            </a:endParaRPr>
          </a:p>
          <a:p>
            <a:pPr indent="-298450" lvl="0" marL="457200" rtl="0" algn="l">
              <a:spcBef>
                <a:spcPts val="0"/>
              </a:spcBef>
              <a:spcAft>
                <a:spcPts val="0"/>
              </a:spcAft>
              <a:buSzPts val="1100"/>
              <a:buFont typeface="Lato"/>
              <a:buChar char="●"/>
            </a:pPr>
            <a:r>
              <a:rPr lang="en-GB" sz="1100">
                <a:highlight>
                  <a:srgbClr val="FFFFFF"/>
                </a:highlight>
                <a:latin typeface="Lato"/>
                <a:ea typeface="Lato"/>
                <a:cs typeface="Lato"/>
                <a:sym typeface="Lato"/>
              </a:rPr>
              <a:t>SSE : 168,482.56</a:t>
            </a:r>
            <a:endParaRPr sz="1100">
              <a:highlight>
                <a:srgbClr val="FFFFFF"/>
              </a:highlight>
              <a:latin typeface="Lato"/>
              <a:ea typeface="Lato"/>
              <a:cs typeface="Lato"/>
              <a:sym typeface="Lato"/>
            </a:endParaRPr>
          </a:p>
          <a:p>
            <a:pPr indent="-298450" lvl="0" marL="457200" rtl="0" algn="l">
              <a:spcBef>
                <a:spcPts val="0"/>
              </a:spcBef>
              <a:spcAft>
                <a:spcPts val="0"/>
              </a:spcAft>
              <a:buSzPts val="1100"/>
              <a:buFont typeface="Lato"/>
              <a:buChar char="●"/>
            </a:pPr>
            <a:r>
              <a:rPr lang="en-GB" sz="1100">
                <a:highlight>
                  <a:srgbClr val="FFFFFF"/>
                </a:highlight>
                <a:latin typeface="Lato"/>
                <a:ea typeface="Lato"/>
                <a:cs typeface="Lato"/>
                <a:sym typeface="Lato"/>
              </a:rPr>
              <a:t>Calinski Harabasz Score: 42,531.24</a:t>
            </a:r>
            <a:endParaRPr sz="1100">
              <a:highlight>
                <a:srgbClr val="FFFFFF"/>
              </a:highlight>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
        <p:nvSpPr>
          <p:cNvPr id="487" name="Google Shape;487;p45"/>
          <p:cNvSpPr txBox="1"/>
          <p:nvPr/>
        </p:nvSpPr>
        <p:spPr>
          <a:xfrm>
            <a:off x="4015750" y="2807175"/>
            <a:ext cx="35787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highlight>
                  <a:srgbClr val="FFFFFF"/>
                </a:highlight>
                <a:latin typeface="Lato"/>
                <a:ea typeface="Lato"/>
                <a:cs typeface="Lato"/>
                <a:sym typeface="Lato"/>
              </a:rPr>
              <a:t>Optimal No. of Clusters: 6</a:t>
            </a:r>
            <a:endParaRPr sz="1100">
              <a:highlight>
                <a:srgbClr val="FFFFFF"/>
              </a:highlight>
              <a:latin typeface="Lato"/>
              <a:ea typeface="Lato"/>
              <a:cs typeface="Lato"/>
              <a:sym typeface="Lato"/>
            </a:endParaRPr>
          </a:p>
          <a:p>
            <a:pPr indent="-298450" lvl="0" marL="457200" rtl="0" algn="l">
              <a:spcBef>
                <a:spcPts val="0"/>
              </a:spcBef>
              <a:spcAft>
                <a:spcPts val="0"/>
              </a:spcAft>
              <a:buSzPts val="1100"/>
              <a:buFont typeface="Lato"/>
              <a:buChar char="●"/>
            </a:pPr>
            <a:r>
              <a:rPr lang="en-GB" sz="1100">
                <a:highlight>
                  <a:srgbClr val="FFFFFF"/>
                </a:highlight>
                <a:latin typeface="Lato"/>
                <a:ea typeface="Lato"/>
                <a:cs typeface="Lato"/>
                <a:sym typeface="Lato"/>
              </a:rPr>
              <a:t>SSE : </a:t>
            </a:r>
            <a:r>
              <a:rPr lang="en-GB" sz="1100">
                <a:highlight>
                  <a:srgbClr val="FFFFFF"/>
                </a:highlight>
                <a:latin typeface="Lato"/>
                <a:ea typeface="Lato"/>
                <a:cs typeface="Lato"/>
                <a:sym typeface="Lato"/>
              </a:rPr>
              <a:t>285,694.80</a:t>
            </a:r>
            <a:endParaRPr sz="1100">
              <a:highlight>
                <a:srgbClr val="FFFFFF"/>
              </a:highlight>
              <a:latin typeface="Lato"/>
              <a:ea typeface="Lato"/>
              <a:cs typeface="Lato"/>
              <a:sym typeface="Lato"/>
            </a:endParaRPr>
          </a:p>
          <a:p>
            <a:pPr indent="-298450" lvl="0" marL="457200" rtl="0" algn="l">
              <a:spcBef>
                <a:spcPts val="0"/>
              </a:spcBef>
              <a:spcAft>
                <a:spcPts val="0"/>
              </a:spcAft>
              <a:buSzPts val="1100"/>
              <a:buFont typeface="Lato"/>
              <a:buChar char="●"/>
            </a:pPr>
            <a:r>
              <a:rPr lang="en-GB" sz="1100">
                <a:highlight>
                  <a:srgbClr val="FFFFFF"/>
                </a:highlight>
                <a:latin typeface="Lato"/>
                <a:ea typeface="Lato"/>
                <a:cs typeface="Lato"/>
                <a:sym typeface="Lato"/>
              </a:rPr>
              <a:t>Calinski Harabasz Score: </a:t>
            </a:r>
            <a:r>
              <a:rPr lang="en-GB" sz="1100">
                <a:highlight>
                  <a:srgbClr val="FFFFFF"/>
                </a:highlight>
                <a:latin typeface="Lato"/>
                <a:ea typeface="Lato"/>
                <a:cs typeface="Lato"/>
                <a:sym typeface="Lato"/>
              </a:rPr>
              <a:t>24,980.48</a:t>
            </a:r>
            <a:endParaRPr sz="1100">
              <a:latin typeface="Lato"/>
              <a:ea typeface="Lato"/>
              <a:cs typeface="Lato"/>
              <a:sym typeface="Lato"/>
            </a:endParaRPr>
          </a:p>
        </p:txBody>
      </p:sp>
      <p:sp>
        <p:nvSpPr>
          <p:cNvPr id="488" name="Google Shape;488;p45"/>
          <p:cNvSpPr txBox="1"/>
          <p:nvPr/>
        </p:nvSpPr>
        <p:spPr>
          <a:xfrm>
            <a:off x="498400" y="3789375"/>
            <a:ext cx="3578700" cy="877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highlight>
                  <a:srgbClr val="FFFFFF"/>
                </a:highlight>
                <a:latin typeface="Lato"/>
                <a:ea typeface="Lato"/>
                <a:cs typeface="Lato"/>
                <a:sym typeface="Lato"/>
              </a:rPr>
              <a:t>K-Means Model with PCA Selected</a:t>
            </a:r>
            <a:endParaRPr sz="1100">
              <a:highlight>
                <a:srgbClr val="FFFFFF"/>
              </a:highlight>
              <a:latin typeface="Lato"/>
              <a:ea typeface="Lato"/>
              <a:cs typeface="Lato"/>
              <a:sym typeface="Lato"/>
            </a:endParaRPr>
          </a:p>
          <a:p>
            <a:pPr indent="-298450" lvl="0" marL="457200" rtl="0" algn="l">
              <a:spcBef>
                <a:spcPts val="0"/>
              </a:spcBef>
              <a:spcAft>
                <a:spcPts val="0"/>
              </a:spcAft>
              <a:buSzPts val="1100"/>
              <a:buFont typeface="Lato"/>
              <a:buChar char="●"/>
            </a:pPr>
            <a:r>
              <a:rPr lang="en-GB" sz="1100">
                <a:highlight>
                  <a:srgbClr val="FFFFFF"/>
                </a:highlight>
                <a:latin typeface="Lato"/>
                <a:ea typeface="Lato"/>
                <a:cs typeface="Lato"/>
                <a:sym typeface="Lato"/>
              </a:rPr>
              <a:t>Lower SSE</a:t>
            </a:r>
            <a:endParaRPr sz="1100">
              <a:highlight>
                <a:srgbClr val="FFFFFF"/>
              </a:highlight>
              <a:latin typeface="Lato"/>
              <a:ea typeface="Lato"/>
              <a:cs typeface="Lato"/>
              <a:sym typeface="Lato"/>
            </a:endParaRPr>
          </a:p>
          <a:p>
            <a:pPr indent="-298450" lvl="0" marL="457200" rtl="0" algn="l">
              <a:spcBef>
                <a:spcPts val="0"/>
              </a:spcBef>
              <a:spcAft>
                <a:spcPts val="0"/>
              </a:spcAft>
              <a:buSzPts val="1100"/>
              <a:buFont typeface="Lato"/>
              <a:buChar char="●"/>
            </a:pPr>
            <a:r>
              <a:rPr lang="en-GB" sz="1100">
                <a:highlight>
                  <a:srgbClr val="FFFFFF"/>
                </a:highlight>
                <a:latin typeface="Lato"/>
                <a:ea typeface="Lato"/>
                <a:cs typeface="Lato"/>
                <a:sym typeface="Lato"/>
              </a:rPr>
              <a:t>Higher Calinski Harabasz Score</a:t>
            </a:r>
            <a:endParaRPr sz="1100">
              <a:highlight>
                <a:srgbClr val="FFFFFF"/>
              </a:highlight>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6"/>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Segmentation </a:t>
            </a:r>
            <a:r>
              <a:rPr b="1" lang="en-GB" sz="2200"/>
              <a:t>- DM Methods: K-Prototype </a:t>
            </a:r>
            <a:endParaRPr b="1" sz="2200">
              <a:latin typeface="Raleway"/>
              <a:ea typeface="Raleway"/>
              <a:cs typeface="Raleway"/>
              <a:sym typeface="Raleway"/>
            </a:endParaRPr>
          </a:p>
        </p:txBody>
      </p:sp>
      <p:sp>
        <p:nvSpPr>
          <p:cNvPr id="494" name="Google Shape;494;p46"/>
          <p:cNvSpPr/>
          <p:nvPr/>
        </p:nvSpPr>
        <p:spPr>
          <a:xfrm>
            <a:off x="696875" y="93771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Feature Engineering &amp; Feature Selection</a:t>
            </a:r>
            <a:endParaRPr>
              <a:solidFill>
                <a:schemeClr val="lt1"/>
              </a:solidFill>
              <a:latin typeface="Raleway SemiBold"/>
              <a:ea typeface="Raleway SemiBold"/>
              <a:cs typeface="Raleway SemiBold"/>
              <a:sym typeface="Raleway SemiBold"/>
            </a:endParaRPr>
          </a:p>
        </p:txBody>
      </p:sp>
      <p:sp>
        <p:nvSpPr>
          <p:cNvPr id="495" name="Google Shape;495;p46"/>
          <p:cNvSpPr/>
          <p:nvPr/>
        </p:nvSpPr>
        <p:spPr>
          <a:xfrm>
            <a:off x="696875" y="2268000"/>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Normalize Continuous Variables</a:t>
            </a:r>
            <a:endParaRPr>
              <a:solidFill>
                <a:schemeClr val="lt1"/>
              </a:solidFill>
              <a:latin typeface="Raleway SemiBold"/>
              <a:ea typeface="Raleway SemiBold"/>
              <a:cs typeface="Raleway SemiBold"/>
              <a:sym typeface="Raleway SemiBold"/>
            </a:endParaRPr>
          </a:p>
        </p:txBody>
      </p:sp>
      <p:sp>
        <p:nvSpPr>
          <p:cNvPr id="496" name="Google Shape;496;p46"/>
          <p:cNvSpPr/>
          <p:nvPr/>
        </p:nvSpPr>
        <p:spPr>
          <a:xfrm>
            <a:off x="696875" y="2610875"/>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PCA on Continuous Variables</a:t>
            </a:r>
            <a:endParaRPr>
              <a:solidFill>
                <a:schemeClr val="lt1"/>
              </a:solidFill>
              <a:latin typeface="Raleway SemiBold"/>
              <a:ea typeface="Raleway SemiBold"/>
              <a:cs typeface="Raleway SemiBold"/>
              <a:sym typeface="Raleway SemiBold"/>
            </a:endParaRPr>
          </a:p>
        </p:txBody>
      </p:sp>
      <p:sp>
        <p:nvSpPr>
          <p:cNvPr id="497" name="Google Shape;497;p46"/>
          <p:cNvSpPr txBox="1"/>
          <p:nvPr/>
        </p:nvSpPr>
        <p:spPr>
          <a:xfrm>
            <a:off x="696875" y="1178100"/>
            <a:ext cx="378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u="sng">
                <a:latin typeface="Lato"/>
                <a:ea typeface="Lato"/>
                <a:cs typeface="Lato"/>
                <a:sym typeface="Lato"/>
              </a:rPr>
              <a:t>Continuous Variables</a:t>
            </a:r>
            <a:endParaRPr sz="1100" u="sng">
              <a:latin typeface="Lato"/>
              <a:ea typeface="Lato"/>
              <a:cs typeface="Lato"/>
              <a:sym typeface="Lato"/>
            </a:endParaRPr>
          </a:p>
        </p:txBody>
      </p:sp>
      <p:sp>
        <p:nvSpPr>
          <p:cNvPr id="498" name="Google Shape;498;p46"/>
          <p:cNvSpPr txBox="1"/>
          <p:nvPr/>
        </p:nvSpPr>
        <p:spPr>
          <a:xfrm>
            <a:off x="484175" y="1458800"/>
            <a:ext cx="18504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Recency</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Frequency</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Monetary</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Review Score</a:t>
            </a:r>
            <a:endParaRPr sz="1100">
              <a:latin typeface="Lato"/>
              <a:ea typeface="Lato"/>
              <a:cs typeface="Lato"/>
              <a:sym typeface="Lato"/>
            </a:endParaRPr>
          </a:p>
        </p:txBody>
      </p:sp>
      <p:sp>
        <p:nvSpPr>
          <p:cNvPr id="499" name="Google Shape;499;p46"/>
          <p:cNvSpPr txBox="1"/>
          <p:nvPr/>
        </p:nvSpPr>
        <p:spPr>
          <a:xfrm>
            <a:off x="2208375" y="1458800"/>
            <a:ext cx="18504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No. Installments Required</a:t>
            </a:r>
            <a:endParaRPr sz="1100">
              <a:latin typeface="Lato"/>
              <a:ea typeface="Lato"/>
              <a:cs typeface="Lato"/>
              <a:sym typeface="Lato"/>
            </a:endParaRPr>
          </a:p>
        </p:txBody>
      </p:sp>
      <p:sp>
        <p:nvSpPr>
          <p:cNvPr id="500" name="Google Shape;500;p46"/>
          <p:cNvSpPr txBox="1"/>
          <p:nvPr/>
        </p:nvSpPr>
        <p:spPr>
          <a:xfrm>
            <a:off x="4434075" y="1458800"/>
            <a:ext cx="35967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Payment Methods: Credit Card, Voucher, Boleto &amp; Debit Card (1: Used, 0: Never Used)</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Customer State</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Most Expensive Product Category Bought</a:t>
            </a:r>
            <a:endParaRPr sz="1100">
              <a:latin typeface="Lato"/>
              <a:ea typeface="Lato"/>
              <a:cs typeface="Lato"/>
              <a:sym typeface="Lato"/>
            </a:endParaRPr>
          </a:p>
        </p:txBody>
      </p:sp>
      <p:sp>
        <p:nvSpPr>
          <p:cNvPr id="501" name="Google Shape;501;p46"/>
          <p:cNvSpPr txBox="1"/>
          <p:nvPr/>
        </p:nvSpPr>
        <p:spPr>
          <a:xfrm>
            <a:off x="4610425" y="1178100"/>
            <a:ext cx="3435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u="sng">
                <a:latin typeface="Lato"/>
                <a:ea typeface="Lato"/>
                <a:cs typeface="Lato"/>
                <a:sym typeface="Lato"/>
              </a:rPr>
              <a:t>Categorical (Nominal) </a:t>
            </a:r>
            <a:r>
              <a:rPr lang="en-GB" sz="1100" u="sng">
                <a:latin typeface="Lato"/>
                <a:ea typeface="Lato"/>
                <a:cs typeface="Lato"/>
                <a:sym typeface="Lato"/>
              </a:rPr>
              <a:t>Variables</a:t>
            </a:r>
            <a:endParaRPr sz="1100" u="sng">
              <a:latin typeface="Lato"/>
              <a:ea typeface="Lato"/>
              <a:cs typeface="Lato"/>
              <a:sym typeface="Lato"/>
            </a:endParaRPr>
          </a:p>
        </p:txBody>
      </p:sp>
      <p:pic>
        <p:nvPicPr>
          <p:cNvPr id="502" name="Google Shape;502;p46"/>
          <p:cNvPicPr preferRelativeResize="0"/>
          <p:nvPr/>
        </p:nvPicPr>
        <p:blipFill>
          <a:blip r:embed="rId3">
            <a:alphaModFix/>
          </a:blip>
          <a:stretch>
            <a:fillRect/>
          </a:stretch>
        </p:blipFill>
        <p:spPr>
          <a:xfrm>
            <a:off x="3082963" y="3029950"/>
            <a:ext cx="2577225" cy="1682776"/>
          </a:xfrm>
          <a:prstGeom prst="rect">
            <a:avLst/>
          </a:prstGeom>
          <a:noFill/>
          <a:ln>
            <a:noFill/>
          </a:ln>
        </p:spPr>
      </p:pic>
      <p:sp>
        <p:nvSpPr>
          <p:cNvPr id="503" name="Google Shape;503;p46"/>
          <p:cNvSpPr txBox="1"/>
          <p:nvPr/>
        </p:nvSpPr>
        <p:spPr>
          <a:xfrm>
            <a:off x="484175" y="4678450"/>
            <a:ext cx="37893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Selected 4 PCs that explained 87.0% of variation</a:t>
            </a:r>
            <a:endParaRPr sz="11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type="title"/>
          </p:nvPr>
        </p:nvSpPr>
        <p:spPr>
          <a:xfrm>
            <a:off x="487425" y="894575"/>
            <a:ext cx="8353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Current Landscape: SEA Digital Economy projected to reach $1T GMV by 2030</a:t>
            </a:r>
            <a:endParaRPr sz="1700"/>
          </a:p>
        </p:txBody>
      </p:sp>
      <p:sp>
        <p:nvSpPr>
          <p:cNvPr id="202" name="Google Shape;202;p20"/>
          <p:cNvSpPr txBox="1"/>
          <p:nvPr>
            <p:ph idx="1" type="body"/>
          </p:nvPr>
        </p:nvSpPr>
        <p:spPr>
          <a:xfrm>
            <a:off x="359150" y="1506088"/>
            <a:ext cx="8132100" cy="173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Pandemic acted as a catalyst for users to increase amount spent and frequency of use of online platforms. </a:t>
            </a:r>
            <a:endParaRPr sz="1200"/>
          </a:p>
          <a:p>
            <a:pPr indent="-304800" lvl="0" marL="457200" rtl="0" algn="l">
              <a:spcBef>
                <a:spcPts val="400"/>
              </a:spcBef>
              <a:spcAft>
                <a:spcPts val="0"/>
              </a:spcAft>
              <a:buSzPts val="1200"/>
              <a:buChar char="●"/>
            </a:pPr>
            <a:r>
              <a:rPr lang="en-GB" sz="1200"/>
              <a:t>N</a:t>
            </a:r>
            <a:r>
              <a:rPr lang="en-GB" sz="1200"/>
              <a:t>ew challenges:</a:t>
            </a:r>
            <a:endParaRPr sz="1200"/>
          </a:p>
          <a:p>
            <a:pPr indent="-304800" lvl="1" marL="914400" rtl="0" algn="l">
              <a:spcBef>
                <a:spcPts val="400"/>
              </a:spcBef>
              <a:spcAft>
                <a:spcPts val="0"/>
              </a:spcAft>
              <a:buSzPts val="1200"/>
              <a:buChar char="○"/>
            </a:pPr>
            <a:r>
              <a:rPr b="1" lang="en-GB" sz="1200"/>
              <a:t>Larger, less homogenous consumer base </a:t>
            </a:r>
            <a:endParaRPr b="1" sz="1200"/>
          </a:p>
          <a:p>
            <a:pPr indent="-304800" lvl="1" marL="914400" rtl="0" algn="l">
              <a:spcBef>
                <a:spcPts val="400"/>
              </a:spcBef>
              <a:spcAft>
                <a:spcPts val="0"/>
              </a:spcAft>
              <a:buSzPts val="1200"/>
              <a:buChar char="○"/>
            </a:pPr>
            <a:r>
              <a:rPr b="1" lang="en-GB" sz="1200"/>
              <a:t>Created new channels </a:t>
            </a:r>
            <a:r>
              <a:rPr lang="en-GB" sz="1200"/>
              <a:t>that retailers have to allocate resources to, to attract consumers</a:t>
            </a:r>
            <a:endParaRPr sz="1200"/>
          </a:p>
          <a:p>
            <a:pPr indent="-304800" lvl="1" marL="914400" rtl="0" algn="l">
              <a:spcBef>
                <a:spcPts val="400"/>
              </a:spcBef>
              <a:spcAft>
                <a:spcPts val="0"/>
              </a:spcAft>
              <a:buSzPts val="1200"/>
              <a:buChar char="○"/>
            </a:pPr>
            <a:r>
              <a:rPr lang="en-GB" sz="1200"/>
              <a:t>Erratic demand &amp; pricing with multiple competing sales campaigns (10.10, 11,11)</a:t>
            </a:r>
            <a:endParaRPr sz="1200"/>
          </a:p>
          <a:p>
            <a:pPr indent="-304800" lvl="0" marL="457200" rtl="0" algn="l">
              <a:spcBef>
                <a:spcPts val="400"/>
              </a:spcBef>
              <a:spcAft>
                <a:spcPts val="0"/>
              </a:spcAft>
              <a:buSzPts val="1200"/>
              <a:buChar char="●"/>
            </a:pPr>
            <a:r>
              <a:rPr lang="en-GB" sz="1200"/>
              <a:t>Merchants that want to thrive must meet the </a:t>
            </a:r>
            <a:r>
              <a:rPr b="1" lang="en-GB" sz="1200"/>
              <a:t>rising expectations of a wide range of consumers</a:t>
            </a:r>
            <a:endParaRPr b="1" sz="1200"/>
          </a:p>
          <a:p>
            <a:pPr indent="0" lvl="0" marL="0" rtl="0" algn="l">
              <a:spcBef>
                <a:spcPts val="400"/>
              </a:spcBef>
              <a:spcAft>
                <a:spcPts val="400"/>
              </a:spcAft>
              <a:buNone/>
            </a:pPr>
            <a:r>
              <a:t/>
            </a:r>
            <a:endParaRPr sz="1200"/>
          </a:p>
        </p:txBody>
      </p:sp>
      <p:sp>
        <p:nvSpPr>
          <p:cNvPr id="203" name="Google Shape;203;p20"/>
          <p:cNvSpPr txBox="1"/>
          <p:nvPr>
            <p:ph type="title"/>
          </p:nvPr>
        </p:nvSpPr>
        <p:spPr>
          <a:xfrm>
            <a:off x="487425" y="359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Introduction &amp; Motivation</a:t>
            </a:r>
            <a:endParaRPr sz="1500"/>
          </a:p>
        </p:txBody>
      </p:sp>
      <p:sp>
        <p:nvSpPr>
          <p:cNvPr id="204" name="Google Shape;204;p20"/>
          <p:cNvSpPr txBox="1"/>
          <p:nvPr/>
        </p:nvSpPr>
        <p:spPr>
          <a:xfrm>
            <a:off x="-67725" y="4851000"/>
            <a:ext cx="879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Light"/>
                <a:ea typeface="Lato Light"/>
                <a:cs typeface="Lato Light"/>
                <a:sym typeface="Lato Light"/>
              </a:rPr>
              <a:t>Source:</a:t>
            </a:r>
            <a:r>
              <a:rPr lang="en-GB" sz="700">
                <a:latin typeface="Lato Light"/>
                <a:ea typeface="Lato Light"/>
                <a:cs typeface="Lato Light"/>
                <a:sym typeface="Lato Light"/>
              </a:rPr>
              <a:t> Google, Bain, &amp; Temasek. (2021, November 10). E-conomy sea 2021.</a:t>
            </a:r>
            <a:endParaRPr sz="700">
              <a:latin typeface="Lato Light"/>
              <a:ea typeface="Lato Light"/>
              <a:cs typeface="Lato Light"/>
              <a:sym typeface="Lato Light"/>
            </a:endParaRPr>
          </a:p>
        </p:txBody>
      </p:sp>
      <p:sp>
        <p:nvSpPr>
          <p:cNvPr id="205" name="Google Shape;205;p20"/>
          <p:cNvSpPr txBox="1"/>
          <p:nvPr>
            <p:ph type="title"/>
          </p:nvPr>
        </p:nvSpPr>
        <p:spPr>
          <a:xfrm>
            <a:off x="734775" y="3396200"/>
            <a:ext cx="7859100" cy="734100"/>
          </a:xfrm>
          <a:prstGeom prst="rect">
            <a:avLst/>
          </a:prstGeom>
          <a:solidFill>
            <a:schemeClr val="lt2"/>
          </a:solidFill>
        </p:spPr>
        <p:txBody>
          <a:bodyPr anchorCtr="0" anchor="t" bIns="91425" lIns="91425" spcFirstLastPara="1" rIns="91425" wrap="square" tIns="91425">
            <a:noAutofit/>
          </a:bodyPr>
          <a:lstStyle/>
          <a:p>
            <a:pPr indent="0" lvl="0" marL="0" rtl="0" algn="ctr">
              <a:spcBef>
                <a:spcPts val="0"/>
              </a:spcBef>
              <a:spcAft>
                <a:spcPts val="0"/>
              </a:spcAft>
              <a:buNone/>
            </a:pPr>
            <a:r>
              <a:rPr lang="en-GB" sz="1700"/>
              <a:t>Effective Customer Segmentation and Value Prediction is a key competitive advantage</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7"/>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Segmentation - DM Methods: K-Prototype </a:t>
            </a:r>
            <a:endParaRPr b="1" sz="2200">
              <a:latin typeface="Raleway"/>
              <a:ea typeface="Raleway"/>
              <a:cs typeface="Raleway"/>
              <a:sym typeface="Raleway"/>
            </a:endParaRPr>
          </a:p>
        </p:txBody>
      </p:sp>
      <p:sp>
        <p:nvSpPr>
          <p:cNvPr id="509" name="Google Shape;509;p47"/>
          <p:cNvSpPr/>
          <p:nvPr/>
        </p:nvSpPr>
        <p:spPr>
          <a:xfrm>
            <a:off x="696875" y="93771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Select No. Clusters </a:t>
            </a:r>
            <a:endParaRPr>
              <a:solidFill>
                <a:schemeClr val="lt1"/>
              </a:solidFill>
              <a:latin typeface="Raleway SemiBold"/>
              <a:ea typeface="Raleway SemiBold"/>
              <a:cs typeface="Raleway SemiBold"/>
              <a:sym typeface="Raleway SemiBold"/>
            </a:endParaRPr>
          </a:p>
        </p:txBody>
      </p:sp>
      <p:sp>
        <p:nvSpPr>
          <p:cNvPr id="510" name="Google Shape;510;p47"/>
          <p:cNvSpPr txBox="1"/>
          <p:nvPr/>
        </p:nvSpPr>
        <p:spPr>
          <a:xfrm>
            <a:off x="493375" y="1227225"/>
            <a:ext cx="75528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highlight>
                  <a:srgbClr val="FFFFFF"/>
                </a:highlight>
                <a:latin typeface="Lato"/>
                <a:ea typeface="Lato"/>
                <a:cs typeface="Lato"/>
                <a:sym typeface="Lato"/>
              </a:rPr>
              <a:t>Model Runtime on 93k rows, 10 </a:t>
            </a:r>
            <a:r>
              <a:rPr lang="en-GB" sz="1100">
                <a:highlight>
                  <a:srgbClr val="FFFFFF"/>
                </a:highlight>
                <a:latin typeface="Lato"/>
                <a:ea typeface="Lato"/>
                <a:cs typeface="Lato"/>
                <a:sym typeface="Lato"/>
              </a:rPr>
              <a:t>columns: 41 minutes </a:t>
            </a:r>
            <a:endParaRPr sz="1100">
              <a:highlight>
                <a:srgbClr val="FFFFFF"/>
              </a:highlight>
              <a:latin typeface="Lato"/>
              <a:ea typeface="Lato"/>
              <a:cs typeface="Lato"/>
              <a:sym typeface="Lato"/>
            </a:endParaRPr>
          </a:p>
          <a:p>
            <a:pPr indent="-298450" lvl="0" marL="457200" rtl="0" algn="l">
              <a:spcBef>
                <a:spcPts val="0"/>
              </a:spcBef>
              <a:spcAft>
                <a:spcPts val="0"/>
              </a:spcAft>
              <a:buSzPts val="1100"/>
              <a:buFont typeface="Lato"/>
              <a:buChar char="●"/>
            </a:pPr>
            <a:r>
              <a:rPr lang="en-GB" sz="1100">
                <a:highlight>
                  <a:srgbClr val="FFFFFF"/>
                </a:highlight>
                <a:latin typeface="Lato"/>
                <a:ea typeface="Lato"/>
                <a:cs typeface="Lato"/>
                <a:sym typeface="Lato"/>
              </a:rPr>
              <a:t>Due to extremely long runtime, optimal no. clusters selected based on previous K-Means model (k=7) and not through elbow-method</a:t>
            </a:r>
            <a:endParaRPr sz="1100">
              <a:highlight>
                <a:srgbClr val="FFFFFF"/>
              </a:highlight>
              <a:latin typeface="Lato"/>
              <a:ea typeface="Lato"/>
              <a:cs typeface="Lato"/>
              <a:sym typeface="Lato"/>
            </a:endParaRPr>
          </a:p>
        </p:txBody>
      </p:sp>
      <p:sp>
        <p:nvSpPr>
          <p:cNvPr id="511" name="Google Shape;511;p47"/>
          <p:cNvSpPr/>
          <p:nvPr/>
        </p:nvSpPr>
        <p:spPr>
          <a:xfrm>
            <a:off x="696875" y="191991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Clustering Results</a:t>
            </a:r>
            <a:endParaRPr>
              <a:solidFill>
                <a:schemeClr val="lt1"/>
              </a:solidFill>
              <a:latin typeface="Raleway SemiBold"/>
              <a:ea typeface="Raleway SemiBold"/>
              <a:cs typeface="Raleway SemiBold"/>
              <a:sym typeface="Raleway SemiBold"/>
            </a:endParaRPr>
          </a:p>
        </p:txBody>
      </p:sp>
      <p:pic>
        <p:nvPicPr>
          <p:cNvPr id="512" name="Google Shape;512;p47"/>
          <p:cNvPicPr preferRelativeResize="0"/>
          <p:nvPr/>
        </p:nvPicPr>
        <p:blipFill>
          <a:blip r:embed="rId3">
            <a:alphaModFix/>
          </a:blip>
          <a:stretch>
            <a:fillRect/>
          </a:stretch>
        </p:blipFill>
        <p:spPr>
          <a:xfrm>
            <a:off x="696875" y="2305700"/>
            <a:ext cx="1913474" cy="1845625"/>
          </a:xfrm>
          <a:prstGeom prst="rect">
            <a:avLst/>
          </a:prstGeom>
          <a:noFill/>
          <a:ln>
            <a:noFill/>
          </a:ln>
        </p:spPr>
      </p:pic>
      <p:pic>
        <p:nvPicPr>
          <p:cNvPr id="513" name="Google Shape;513;p47"/>
          <p:cNvPicPr preferRelativeResize="0"/>
          <p:nvPr/>
        </p:nvPicPr>
        <p:blipFill>
          <a:blip r:embed="rId4">
            <a:alphaModFix/>
          </a:blip>
          <a:stretch>
            <a:fillRect/>
          </a:stretch>
        </p:blipFill>
        <p:spPr>
          <a:xfrm>
            <a:off x="2610350" y="2305700"/>
            <a:ext cx="2505076" cy="1654125"/>
          </a:xfrm>
          <a:prstGeom prst="rect">
            <a:avLst/>
          </a:prstGeom>
          <a:noFill/>
          <a:ln>
            <a:noFill/>
          </a:ln>
        </p:spPr>
      </p:pic>
      <p:pic>
        <p:nvPicPr>
          <p:cNvPr id="514" name="Google Shape;514;p47"/>
          <p:cNvPicPr preferRelativeResize="0"/>
          <p:nvPr/>
        </p:nvPicPr>
        <p:blipFill>
          <a:blip r:embed="rId5">
            <a:alphaModFix/>
          </a:blip>
          <a:stretch>
            <a:fillRect/>
          </a:stretch>
        </p:blipFill>
        <p:spPr>
          <a:xfrm>
            <a:off x="5148225" y="2346000"/>
            <a:ext cx="2897951" cy="1206049"/>
          </a:xfrm>
          <a:prstGeom prst="rect">
            <a:avLst/>
          </a:prstGeom>
          <a:noFill/>
          <a:ln>
            <a:noFill/>
          </a:ln>
        </p:spPr>
      </p:pic>
      <p:sp>
        <p:nvSpPr>
          <p:cNvPr id="515" name="Google Shape;515;p47"/>
          <p:cNvSpPr txBox="1"/>
          <p:nvPr/>
        </p:nvSpPr>
        <p:spPr>
          <a:xfrm>
            <a:off x="696875" y="4284675"/>
            <a:ext cx="75528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050">
                <a:highlight>
                  <a:srgbClr val="FFFFFF"/>
                </a:highlight>
                <a:latin typeface="Lato"/>
                <a:ea typeface="Lato"/>
                <a:cs typeface="Lato"/>
                <a:sym typeface="Lato"/>
              </a:rPr>
              <a:t>Calinski Harabasz Score: 33,828.89</a:t>
            </a:r>
            <a:endParaRPr sz="1050">
              <a:highlight>
                <a:srgbClr val="FFFFFF"/>
              </a:highlight>
              <a:latin typeface="Lato"/>
              <a:ea typeface="Lato"/>
              <a:cs typeface="Lato"/>
              <a:sym typeface="Lato"/>
            </a:endParaRPr>
          </a:p>
          <a:p>
            <a:pPr indent="-298450" lvl="0" marL="457200" rtl="0" algn="l">
              <a:lnSpc>
                <a:spcPct val="115000"/>
              </a:lnSpc>
              <a:spcBef>
                <a:spcPts val="0"/>
              </a:spcBef>
              <a:spcAft>
                <a:spcPts val="0"/>
              </a:spcAft>
              <a:buSzPts val="1100"/>
              <a:buFont typeface="Lato"/>
              <a:buChar char="●"/>
            </a:pPr>
            <a:r>
              <a:rPr lang="en-GB" sz="1050">
                <a:highlight>
                  <a:srgbClr val="FFFFFF"/>
                </a:highlight>
                <a:latin typeface="Lato"/>
                <a:ea typeface="Lato"/>
                <a:cs typeface="Lato"/>
                <a:sym typeface="Lato"/>
              </a:rPr>
              <a:t>Davies-Bouldin Index Score: 1.68</a:t>
            </a:r>
            <a:endParaRPr sz="1100">
              <a:highlight>
                <a:srgbClr val="FFFFFF"/>
              </a:highlight>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8"/>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Comparing the 3 Methods</a:t>
            </a:r>
            <a:endParaRPr b="1" sz="2200">
              <a:latin typeface="Raleway"/>
              <a:ea typeface="Raleway"/>
              <a:cs typeface="Raleway"/>
              <a:sym typeface="Raleway"/>
            </a:endParaRPr>
          </a:p>
        </p:txBody>
      </p:sp>
      <p:sp>
        <p:nvSpPr>
          <p:cNvPr id="521" name="Google Shape;521;p48"/>
          <p:cNvSpPr/>
          <p:nvPr/>
        </p:nvSpPr>
        <p:spPr>
          <a:xfrm>
            <a:off x="1908625" y="991900"/>
            <a:ext cx="22989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RFM Scoring</a:t>
            </a:r>
            <a:endParaRPr>
              <a:solidFill>
                <a:schemeClr val="lt1"/>
              </a:solidFill>
              <a:latin typeface="Raleway SemiBold"/>
              <a:ea typeface="Raleway SemiBold"/>
              <a:cs typeface="Raleway SemiBold"/>
              <a:sym typeface="Raleway SemiBold"/>
            </a:endParaRPr>
          </a:p>
        </p:txBody>
      </p:sp>
      <p:sp>
        <p:nvSpPr>
          <p:cNvPr id="522" name="Google Shape;522;p48"/>
          <p:cNvSpPr/>
          <p:nvPr/>
        </p:nvSpPr>
        <p:spPr>
          <a:xfrm>
            <a:off x="4288704" y="991900"/>
            <a:ext cx="22989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K-Means</a:t>
            </a:r>
            <a:endParaRPr>
              <a:solidFill>
                <a:schemeClr val="lt1"/>
              </a:solidFill>
              <a:latin typeface="Raleway SemiBold"/>
              <a:ea typeface="Raleway SemiBold"/>
              <a:cs typeface="Raleway SemiBold"/>
              <a:sym typeface="Raleway SemiBold"/>
            </a:endParaRPr>
          </a:p>
        </p:txBody>
      </p:sp>
      <p:sp>
        <p:nvSpPr>
          <p:cNvPr id="523" name="Google Shape;523;p48"/>
          <p:cNvSpPr/>
          <p:nvPr/>
        </p:nvSpPr>
        <p:spPr>
          <a:xfrm>
            <a:off x="6668783" y="991900"/>
            <a:ext cx="22989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K-Prototypes</a:t>
            </a:r>
            <a:endParaRPr>
              <a:solidFill>
                <a:schemeClr val="lt1"/>
              </a:solidFill>
              <a:latin typeface="Raleway SemiBold"/>
              <a:ea typeface="Raleway SemiBold"/>
              <a:cs typeface="Raleway SemiBold"/>
              <a:sym typeface="Raleway SemiBold"/>
            </a:endParaRPr>
          </a:p>
        </p:txBody>
      </p:sp>
      <p:sp>
        <p:nvSpPr>
          <p:cNvPr id="524" name="Google Shape;524;p48"/>
          <p:cNvSpPr/>
          <p:nvPr/>
        </p:nvSpPr>
        <p:spPr>
          <a:xfrm>
            <a:off x="259625" y="1388275"/>
            <a:ext cx="1593600" cy="3351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latin typeface="Lato"/>
                <a:ea typeface="Lato"/>
                <a:cs typeface="Lato"/>
                <a:sym typeface="Lato"/>
              </a:rPr>
              <a:t>Calinski Harabasz Score</a:t>
            </a:r>
            <a:endParaRPr b="1" sz="1000">
              <a:solidFill>
                <a:schemeClr val="lt1"/>
              </a:solidFill>
              <a:latin typeface="Lato"/>
              <a:ea typeface="Lato"/>
              <a:cs typeface="Lato"/>
              <a:sym typeface="Lato"/>
            </a:endParaRPr>
          </a:p>
        </p:txBody>
      </p:sp>
      <p:sp>
        <p:nvSpPr>
          <p:cNvPr id="525" name="Google Shape;525;p48"/>
          <p:cNvSpPr/>
          <p:nvPr/>
        </p:nvSpPr>
        <p:spPr>
          <a:xfrm>
            <a:off x="259625" y="1820705"/>
            <a:ext cx="1593600" cy="3351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000">
                <a:solidFill>
                  <a:schemeClr val="lt1"/>
                </a:solidFill>
                <a:latin typeface="Lato"/>
                <a:ea typeface="Lato"/>
                <a:cs typeface="Lato"/>
                <a:sym typeface="Lato"/>
              </a:rPr>
              <a:t>Davies-Bouldin Index Score</a:t>
            </a:r>
            <a:endParaRPr b="1" sz="1000">
              <a:solidFill>
                <a:schemeClr val="lt1"/>
              </a:solidFill>
              <a:latin typeface="Lato"/>
              <a:ea typeface="Lato"/>
              <a:cs typeface="Lato"/>
              <a:sym typeface="Lato"/>
            </a:endParaRPr>
          </a:p>
        </p:txBody>
      </p:sp>
      <p:sp>
        <p:nvSpPr>
          <p:cNvPr id="526" name="Google Shape;526;p48"/>
          <p:cNvSpPr/>
          <p:nvPr/>
        </p:nvSpPr>
        <p:spPr>
          <a:xfrm>
            <a:off x="259625" y="2310494"/>
            <a:ext cx="1593600" cy="931500"/>
          </a:xfrm>
          <a:prstGeom prst="roundRect">
            <a:avLst>
              <a:gd fmla="val 4313" name="adj"/>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000">
                <a:solidFill>
                  <a:schemeClr val="lt1"/>
                </a:solidFill>
                <a:latin typeface="Lato"/>
                <a:ea typeface="Lato"/>
                <a:cs typeface="Lato"/>
                <a:sym typeface="Lato"/>
              </a:rPr>
              <a:t>Pros</a:t>
            </a:r>
            <a:endParaRPr b="1" sz="1000">
              <a:solidFill>
                <a:schemeClr val="lt1"/>
              </a:solidFill>
              <a:latin typeface="Lato"/>
              <a:ea typeface="Lato"/>
              <a:cs typeface="Lato"/>
              <a:sym typeface="Lato"/>
            </a:endParaRPr>
          </a:p>
        </p:txBody>
      </p:sp>
      <p:sp>
        <p:nvSpPr>
          <p:cNvPr id="527" name="Google Shape;527;p48"/>
          <p:cNvSpPr/>
          <p:nvPr/>
        </p:nvSpPr>
        <p:spPr>
          <a:xfrm>
            <a:off x="259625" y="3396700"/>
            <a:ext cx="1593600" cy="1108200"/>
          </a:xfrm>
          <a:prstGeom prst="roundRect">
            <a:avLst>
              <a:gd fmla="val 4313" name="adj"/>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000">
                <a:solidFill>
                  <a:schemeClr val="lt1"/>
                </a:solidFill>
                <a:latin typeface="Lato"/>
                <a:ea typeface="Lato"/>
                <a:cs typeface="Lato"/>
                <a:sym typeface="Lato"/>
              </a:rPr>
              <a:t>Cons</a:t>
            </a:r>
            <a:endParaRPr b="1" sz="1000">
              <a:solidFill>
                <a:schemeClr val="lt1"/>
              </a:solidFill>
              <a:latin typeface="Lato"/>
              <a:ea typeface="Lato"/>
              <a:cs typeface="Lato"/>
              <a:sym typeface="Lato"/>
            </a:endParaRPr>
          </a:p>
        </p:txBody>
      </p:sp>
      <p:sp>
        <p:nvSpPr>
          <p:cNvPr id="528" name="Google Shape;528;p48"/>
          <p:cNvSpPr txBox="1"/>
          <p:nvPr/>
        </p:nvSpPr>
        <p:spPr>
          <a:xfrm>
            <a:off x="7404225" y="1382725"/>
            <a:ext cx="828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50">
                <a:highlight>
                  <a:srgbClr val="FFFFFF"/>
                </a:highlight>
                <a:latin typeface="Lato"/>
                <a:ea typeface="Lato"/>
                <a:cs typeface="Lato"/>
                <a:sym typeface="Lato"/>
              </a:rPr>
              <a:t>33,828.89</a:t>
            </a:r>
            <a:endParaRPr/>
          </a:p>
        </p:txBody>
      </p:sp>
      <p:sp>
        <p:nvSpPr>
          <p:cNvPr id="529" name="Google Shape;529;p48"/>
          <p:cNvSpPr txBox="1"/>
          <p:nvPr/>
        </p:nvSpPr>
        <p:spPr>
          <a:xfrm>
            <a:off x="7488375" y="1815155"/>
            <a:ext cx="659700" cy="34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50">
                <a:highlight>
                  <a:srgbClr val="FFFFFF"/>
                </a:highlight>
                <a:latin typeface="Lato"/>
                <a:ea typeface="Lato"/>
                <a:cs typeface="Lato"/>
                <a:sym typeface="Lato"/>
              </a:rPr>
              <a:t>1.68</a:t>
            </a:r>
            <a:endParaRPr sz="1100">
              <a:highlight>
                <a:srgbClr val="FFFFFF"/>
              </a:highlight>
              <a:latin typeface="Lato"/>
              <a:ea typeface="Lato"/>
              <a:cs typeface="Lato"/>
              <a:sym typeface="Lato"/>
            </a:endParaRPr>
          </a:p>
        </p:txBody>
      </p:sp>
      <p:sp>
        <p:nvSpPr>
          <p:cNvPr id="530" name="Google Shape;530;p48"/>
          <p:cNvSpPr txBox="1"/>
          <p:nvPr/>
        </p:nvSpPr>
        <p:spPr>
          <a:xfrm>
            <a:off x="5024150" y="1382725"/>
            <a:ext cx="828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50">
                <a:highlight>
                  <a:srgbClr val="FFFFFF"/>
                </a:highlight>
                <a:latin typeface="Lato"/>
                <a:ea typeface="Lato"/>
                <a:cs typeface="Lato"/>
                <a:sym typeface="Lato"/>
              </a:rPr>
              <a:t>68</a:t>
            </a:r>
            <a:r>
              <a:rPr lang="en-GB" sz="1050">
                <a:highlight>
                  <a:srgbClr val="FFFFFF"/>
                </a:highlight>
                <a:latin typeface="Lato"/>
                <a:ea typeface="Lato"/>
                <a:cs typeface="Lato"/>
                <a:sym typeface="Lato"/>
              </a:rPr>
              <a:t>,547.81</a:t>
            </a:r>
            <a:endParaRPr/>
          </a:p>
        </p:txBody>
      </p:sp>
      <p:sp>
        <p:nvSpPr>
          <p:cNvPr id="531" name="Google Shape;531;p48"/>
          <p:cNvSpPr txBox="1"/>
          <p:nvPr/>
        </p:nvSpPr>
        <p:spPr>
          <a:xfrm>
            <a:off x="5108300" y="1815155"/>
            <a:ext cx="659700" cy="34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50">
                <a:highlight>
                  <a:srgbClr val="FFFFFF"/>
                </a:highlight>
                <a:latin typeface="Lato"/>
                <a:ea typeface="Lato"/>
                <a:cs typeface="Lato"/>
                <a:sym typeface="Lato"/>
              </a:rPr>
              <a:t>0.74</a:t>
            </a:r>
            <a:endParaRPr sz="1100">
              <a:highlight>
                <a:srgbClr val="FFFFFF"/>
              </a:highlight>
              <a:latin typeface="Lato"/>
              <a:ea typeface="Lato"/>
              <a:cs typeface="Lato"/>
              <a:sym typeface="Lato"/>
            </a:endParaRPr>
          </a:p>
        </p:txBody>
      </p:sp>
      <p:sp>
        <p:nvSpPr>
          <p:cNvPr id="532" name="Google Shape;532;p48"/>
          <p:cNvSpPr txBox="1"/>
          <p:nvPr/>
        </p:nvSpPr>
        <p:spPr>
          <a:xfrm>
            <a:off x="2608300" y="1382725"/>
            <a:ext cx="828000" cy="34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50">
                <a:highlight>
                  <a:srgbClr val="FFFFFF"/>
                </a:highlight>
              </a:rPr>
              <a:t>4590.05</a:t>
            </a:r>
            <a:endParaRPr sz="1050">
              <a:highlight>
                <a:srgbClr val="FFFFFF"/>
              </a:highlight>
              <a:latin typeface="Lato"/>
              <a:ea typeface="Lato"/>
              <a:cs typeface="Lato"/>
              <a:sym typeface="Lato"/>
            </a:endParaRPr>
          </a:p>
        </p:txBody>
      </p:sp>
      <p:sp>
        <p:nvSpPr>
          <p:cNvPr id="533" name="Google Shape;533;p48"/>
          <p:cNvSpPr txBox="1"/>
          <p:nvPr/>
        </p:nvSpPr>
        <p:spPr>
          <a:xfrm>
            <a:off x="2692450" y="1815155"/>
            <a:ext cx="659700" cy="34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050">
                <a:highlight>
                  <a:srgbClr val="FFFFFF"/>
                </a:highlight>
              </a:rPr>
              <a:t>4.34</a:t>
            </a:r>
            <a:endParaRPr sz="1050">
              <a:highlight>
                <a:srgbClr val="FFFFFF"/>
              </a:highlight>
              <a:latin typeface="Lato"/>
              <a:ea typeface="Lato"/>
              <a:cs typeface="Lato"/>
              <a:sym typeface="Lato"/>
            </a:endParaRPr>
          </a:p>
        </p:txBody>
      </p:sp>
      <p:sp>
        <p:nvSpPr>
          <p:cNvPr id="534" name="Google Shape;534;p48"/>
          <p:cNvSpPr txBox="1"/>
          <p:nvPr/>
        </p:nvSpPr>
        <p:spPr>
          <a:xfrm>
            <a:off x="1741000" y="2376044"/>
            <a:ext cx="2562600" cy="800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Char char="●"/>
            </a:pPr>
            <a:r>
              <a:rPr lang="en-GB" sz="1000">
                <a:latin typeface="Lato"/>
                <a:ea typeface="Lato"/>
                <a:cs typeface="Lato"/>
                <a:sym typeface="Lato"/>
              </a:rPr>
              <a:t>Easy and e</a:t>
            </a:r>
            <a:r>
              <a:rPr lang="en-GB" sz="1000">
                <a:latin typeface="Lato"/>
                <a:ea typeface="Lato"/>
                <a:cs typeface="Lato"/>
                <a:sym typeface="Lato"/>
              </a:rPr>
              <a:t>fficient to compute</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Only requires 3 variables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Easy to interpret</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Highly actionable</a:t>
            </a:r>
            <a:endParaRPr sz="1000">
              <a:latin typeface="Lato"/>
              <a:ea typeface="Lato"/>
              <a:cs typeface="Lato"/>
              <a:sym typeface="Lato"/>
            </a:endParaRPr>
          </a:p>
        </p:txBody>
      </p:sp>
      <p:sp>
        <p:nvSpPr>
          <p:cNvPr id="535" name="Google Shape;535;p48"/>
          <p:cNvSpPr txBox="1"/>
          <p:nvPr/>
        </p:nvSpPr>
        <p:spPr>
          <a:xfrm>
            <a:off x="1741000" y="3396700"/>
            <a:ext cx="2466600" cy="12621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Char char="●"/>
            </a:pPr>
            <a:r>
              <a:rPr lang="en-GB" sz="1000">
                <a:latin typeface="Lato"/>
                <a:ea typeface="Lato"/>
                <a:cs typeface="Lato"/>
                <a:sym typeface="Lato"/>
              </a:rPr>
              <a:t>Force fits consumers into 11 fixed segments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Doesn’t take into consideration other variables</a:t>
            </a:r>
            <a:endParaRPr sz="1000">
              <a:latin typeface="Lato"/>
              <a:ea typeface="Lato"/>
              <a:cs typeface="Lato"/>
              <a:sym typeface="Lato"/>
            </a:endParaRPr>
          </a:p>
          <a:p>
            <a:pPr indent="-292100" lvl="1" marL="914400" rtl="0" algn="l">
              <a:spcBef>
                <a:spcPts val="0"/>
              </a:spcBef>
              <a:spcAft>
                <a:spcPts val="0"/>
              </a:spcAft>
              <a:buSzPts val="1000"/>
              <a:buFont typeface="Lato"/>
              <a:buChar char="○"/>
            </a:pPr>
            <a:r>
              <a:rPr lang="en-GB" sz="1000">
                <a:latin typeface="Lato"/>
                <a:ea typeface="Lato"/>
                <a:cs typeface="Lato"/>
                <a:sym typeface="Lato"/>
              </a:rPr>
              <a:t>Eg. Satisfaction, Geolocation, other purchase preferences</a:t>
            </a:r>
            <a:endParaRPr sz="1000">
              <a:latin typeface="Lato"/>
              <a:ea typeface="Lato"/>
              <a:cs typeface="Lato"/>
              <a:sym typeface="Lato"/>
            </a:endParaRPr>
          </a:p>
        </p:txBody>
      </p:sp>
      <p:sp>
        <p:nvSpPr>
          <p:cNvPr id="536" name="Google Shape;536;p48"/>
          <p:cNvSpPr txBox="1"/>
          <p:nvPr/>
        </p:nvSpPr>
        <p:spPr>
          <a:xfrm>
            <a:off x="4156850" y="2376044"/>
            <a:ext cx="2562600" cy="800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Char char="●"/>
            </a:pPr>
            <a:r>
              <a:rPr lang="en-GB" sz="1000">
                <a:latin typeface="Lato"/>
                <a:ea typeface="Lato"/>
                <a:cs typeface="Lato"/>
                <a:sym typeface="Lato"/>
              </a:rPr>
              <a:t>Better notion of vector space quantization</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Incorporates RFM variables along with other continuous variables</a:t>
            </a:r>
            <a:endParaRPr sz="1000">
              <a:latin typeface="Lato"/>
              <a:ea typeface="Lato"/>
              <a:cs typeface="Lato"/>
              <a:sym typeface="Lato"/>
            </a:endParaRPr>
          </a:p>
        </p:txBody>
      </p:sp>
      <p:sp>
        <p:nvSpPr>
          <p:cNvPr id="537" name="Google Shape;537;p48"/>
          <p:cNvSpPr txBox="1"/>
          <p:nvPr/>
        </p:nvSpPr>
        <p:spPr>
          <a:xfrm>
            <a:off x="6491550" y="2411144"/>
            <a:ext cx="2562600" cy="800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Char char="●"/>
            </a:pPr>
            <a:r>
              <a:rPr lang="en-GB" sz="1000">
                <a:latin typeface="Lato"/>
                <a:ea typeface="Lato"/>
                <a:cs typeface="Lato"/>
                <a:sym typeface="Lato"/>
              </a:rPr>
              <a:t>Better notion of vector space quantization</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Able to utilize both numerical and categorical data</a:t>
            </a:r>
            <a:endParaRPr sz="1000">
              <a:latin typeface="Lato"/>
              <a:ea typeface="Lato"/>
              <a:cs typeface="Lato"/>
              <a:sym typeface="Lato"/>
            </a:endParaRPr>
          </a:p>
        </p:txBody>
      </p:sp>
      <p:sp>
        <p:nvSpPr>
          <p:cNvPr id="538" name="Google Shape;538;p48"/>
          <p:cNvSpPr txBox="1"/>
          <p:nvPr/>
        </p:nvSpPr>
        <p:spPr>
          <a:xfrm>
            <a:off x="4156850" y="3396694"/>
            <a:ext cx="2562600" cy="800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Char char="●"/>
            </a:pPr>
            <a:r>
              <a:rPr lang="en-GB" sz="1000">
                <a:latin typeface="Lato"/>
                <a:ea typeface="Lato"/>
                <a:cs typeface="Lato"/>
                <a:sym typeface="Lato"/>
              </a:rPr>
              <a:t>Doesn’t take into account </a:t>
            </a:r>
            <a:r>
              <a:rPr lang="en-GB" sz="1000">
                <a:latin typeface="Lato"/>
                <a:ea typeface="Lato"/>
                <a:cs typeface="Lato"/>
                <a:sym typeface="Lato"/>
              </a:rPr>
              <a:t>categorical variables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Clusters more difficult to interpret</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Less actionable</a:t>
            </a:r>
            <a:endParaRPr sz="1000">
              <a:latin typeface="Lato"/>
              <a:ea typeface="Lato"/>
              <a:cs typeface="Lato"/>
              <a:sym typeface="Lato"/>
            </a:endParaRPr>
          </a:p>
        </p:txBody>
      </p:sp>
      <p:sp>
        <p:nvSpPr>
          <p:cNvPr id="539" name="Google Shape;539;p48"/>
          <p:cNvSpPr txBox="1"/>
          <p:nvPr/>
        </p:nvSpPr>
        <p:spPr>
          <a:xfrm>
            <a:off x="6491550" y="3396694"/>
            <a:ext cx="25626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Char char="●"/>
            </a:pPr>
            <a:r>
              <a:rPr lang="en-GB" sz="1000">
                <a:latin typeface="Lato"/>
                <a:ea typeface="Lato"/>
                <a:cs typeface="Lato"/>
                <a:sym typeface="Lato"/>
              </a:rPr>
              <a:t>Extremely long runtime</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Clusters more difficult to interpret</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Less actionable</a:t>
            </a:r>
            <a:endParaRPr sz="10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9"/>
          <p:cNvSpPr txBox="1"/>
          <p:nvPr/>
        </p:nvSpPr>
        <p:spPr>
          <a:xfrm>
            <a:off x="304075"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Final Clusters</a:t>
            </a:r>
            <a:endParaRPr b="1" sz="2200">
              <a:latin typeface="Raleway"/>
              <a:ea typeface="Raleway"/>
              <a:cs typeface="Raleway"/>
              <a:sym typeface="Raleway"/>
            </a:endParaRPr>
          </a:p>
        </p:txBody>
      </p:sp>
      <p:graphicFrame>
        <p:nvGraphicFramePr>
          <p:cNvPr id="545" name="Google Shape;545;p49"/>
          <p:cNvGraphicFramePr/>
          <p:nvPr/>
        </p:nvGraphicFramePr>
        <p:xfrm>
          <a:off x="304075" y="967350"/>
          <a:ext cx="3000000" cy="3000000"/>
        </p:xfrm>
        <a:graphic>
          <a:graphicData uri="http://schemas.openxmlformats.org/drawingml/2006/table">
            <a:tbl>
              <a:tblPr>
                <a:solidFill>
                  <a:srgbClr val="FFFFFF"/>
                </a:solidFill>
                <a:tableStyleId>{CD80FCDF-89DB-4E6B-BE82-2038F549D409}</a:tableStyleId>
              </a:tblPr>
              <a:tblGrid>
                <a:gridCol w="461700"/>
                <a:gridCol w="518000"/>
                <a:gridCol w="495475"/>
                <a:gridCol w="529275"/>
                <a:gridCol w="664400"/>
                <a:gridCol w="630625"/>
                <a:gridCol w="1306275"/>
                <a:gridCol w="585575"/>
                <a:gridCol w="754475"/>
                <a:gridCol w="709450"/>
                <a:gridCol w="585575"/>
                <a:gridCol w="1295025"/>
              </a:tblGrid>
              <a:tr h="204675">
                <a:tc>
                  <a:txBody>
                    <a:bodyPr/>
                    <a:lstStyle/>
                    <a:p>
                      <a:pPr indent="0" lvl="0" marL="0" rtl="0" algn="ctr">
                        <a:spcBef>
                          <a:spcPts val="0"/>
                        </a:spcBef>
                        <a:spcAft>
                          <a:spcPts val="0"/>
                        </a:spcAft>
                        <a:buNone/>
                      </a:pPr>
                      <a:r>
                        <a:t/>
                      </a:r>
                      <a:endParaRPr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gridSpan="2">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customer_state</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hMerge="1"/>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recency</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frequency</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monetary</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mean_review_score</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boleto</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credit_card</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debit_card</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voucher</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most_exp_category</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204675">
                <a:tc>
                  <a:txBody>
                    <a:bodyPr/>
                    <a:lstStyle/>
                    <a:p>
                      <a:pPr indent="0" lvl="0" marL="0" rtl="0" algn="ctr">
                        <a:spcBef>
                          <a:spcPts val="0"/>
                        </a:spcBef>
                        <a:spcAft>
                          <a:spcPts val="0"/>
                        </a:spcAft>
                        <a:buNone/>
                      </a:pPr>
                      <a:r>
                        <a:rPr lang="en-GB" sz="700">
                          <a:solidFill>
                            <a:schemeClr val="lt1"/>
                          </a:solidFill>
                          <a:latin typeface="Lato"/>
                          <a:ea typeface="Lato"/>
                          <a:cs typeface="Lato"/>
                          <a:sym typeface="Lato"/>
                        </a:rPr>
                        <a:t>Cluster</a:t>
                      </a:r>
                      <a:endParaRPr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count</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mode</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median</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median</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median</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mean</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mean</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mean</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mean</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mean</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GB" sz="700">
                          <a:solidFill>
                            <a:schemeClr val="lt1"/>
                          </a:solidFill>
                          <a:latin typeface="Lato"/>
                          <a:ea typeface="Lato"/>
                          <a:cs typeface="Lato"/>
                          <a:sym typeface="Lato"/>
                        </a:rPr>
                        <a:t>mode</a:t>
                      </a:r>
                      <a:endParaRPr b="1" sz="700">
                        <a:solidFill>
                          <a:schemeClr val="lt1"/>
                        </a:solidFill>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181600">
                <a:tc>
                  <a:txBody>
                    <a:bodyPr/>
                    <a:lstStyle/>
                    <a:p>
                      <a:pPr indent="0" lvl="0" marL="0" rtl="0" algn="ctr">
                        <a:lnSpc>
                          <a:spcPct val="115000"/>
                        </a:lnSpc>
                        <a:spcBef>
                          <a:spcPts val="0"/>
                        </a:spcBef>
                        <a:spcAft>
                          <a:spcPts val="0"/>
                        </a:spcAft>
                        <a:buNone/>
                      </a:pPr>
                      <a:r>
                        <a:rPr b="1" lang="en-GB" sz="700">
                          <a:latin typeface="Lato"/>
                          <a:ea typeface="Lato"/>
                          <a:cs typeface="Lato"/>
                          <a:sym typeface="Lato"/>
                        </a:rPr>
                        <a:t>0</a:t>
                      </a:r>
                      <a:endParaRPr b="1"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21681</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SP</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395.0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700">
                          <a:latin typeface="Lato"/>
                          <a:ea typeface="Lato"/>
                          <a:cs typeface="Lato"/>
                          <a:sym typeface="Lato"/>
                        </a:rPr>
                        <a:t>1.0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125.520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GB" sz="700">
                          <a:latin typeface="Lato"/>
                          <a:ea typeface="Lato"/>
                          <a:cs typeface="Lato"/>
                          <a:sym typeface="Lato"/>
                        </a:rPr>
                        <a:t>4.618814</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0.000000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0.999962</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0.000000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0.000038</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bed_bath_table</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600">
                <a:tc>
                  <a:txBody>
                    <a:bodyPr/>
                    <a:lstStyle/>
                    <a:p>
                      <a:pPr indent="0" lvl="0" marL="0" rtl="0" algn="ctr">
                        <a:lnSpc>
                          <a:spcPct val="115000"/>
                        </a:lnSpc>
                        <a:spcBef>
                          <a:spcPts val="0"/>
                        </a:spcBef>
                        <a:spcAft>
                          <a:spcPts val="0"/>
                        </a:spcAft>
                        <a:buNone/>
                      </a:pPr>
                      <a:r>
                        <a:rPr b="1" lang="en-GB" sz="700">
                          <a:latin typeface="Lato"/>
                          <a:ea typeface="Lato"/>
                          <a:cs typeface="Lato"/>
                          <a:sym typeface="Lato"/>
                        </a:rPr>
                        <a:t>1</a:t>
                      </a:r>
                      <a:endParaRPr b="1"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33658</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SP</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137.0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GB" sz="700">
                          <a:latin typeface="Lato"/>
                          <a:ea typeface="Lato"/>
                          <a:cs typeface="Lato"/>
                          <a:sym typeface="Lato"/>
                        </a:rPr>
                        <a:t>1.0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92.780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700">
                          <a:latin typeface="Lato"/>
                          <a:ea typeface="Lato"/>
                          <a:cs typeface="Lato"/>
                          <a:sym typeface="Lato"/>
                        </a:rPr>
                        <a:t>4.625780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0.000000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0.999990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0.000000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0.000010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health_beauty</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600">
                <a:tc>
                  <a:txBody>
                    <a:bodyPr/>
                    <a:lstStyle/>
                    <a:p>
                      <a:pPr indent="0" lvl="0" marL="0" rtl="0" algn="ctr">
                        <a:lnSpc>
                          <a:spcPct val="115000"/>
                        </a:lnSpc>
                        <a:spcBef>
                          <a:spcPts val="0"/>
                        </a:spcBef>
                        <a:spcAft>
                          <a:spcPts val="0"/>
                        </a:spcAft>
                        <a:buNone/>
                      </a:pPr>
                      <a:r>
                        <a:rPr b="1" lang="en-GB" sz="700">
                          <a:latin typeface="Lato"/>
                          <a:ea typeface="Lato"/>
                          <a:cs typeface="Lato"/>
                          <a:sym typeface="Lato"/>
                        </a:rPr>
                        <a:t>2</a:t>
                      </a:r>
                      <a:endParaRPr b="1"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18190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SP</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235.0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700">
                          <a:latin typeface="Lato"/>
                          <a:ea typeface="Lato"/>
                          <a:cs typeface="Lato"/>
                          <a:sym typeface="Lato"/>
                        </a:rPr>
                        <a:t>1.0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93.835</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700">
                          <a:latin typeface="Lato"/>
                          <a:ea typeface="Lato"/>
                          <a:cs typeface="Lato"/>
                          <a:sym typeface="Lato"/>
                        </a:rPr>
                        <a:t>4.106982</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0.999973</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0.000000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0.000027</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health_beauty</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600">
                <a:tc>
                  <a:txBody>
                    <a:bodyPr/>
                    <a:lstStyle/>
                    <a:p>
                      <a:pPr indent="0" lvl="0" marL="0" rtl="0" algn="ctr">
                        <a:lnSpc>
                          <a:spcPct val="115000"/>
                        </a:lnSpc>
                        <a:spcBef>
                          <a:spcPts val="0"/>
                        </a:spcBef>
                        <a:spcAft>
                          <a:spcPts val="0"/>
                        </a:spcAft>
                        <a:buNone/>
                      </a:pPr>
                      <a:r>
                        <a:rPr b="1" lang="en-GB" sz="700">
                          <a:latin typeface="Lato"/>
                          <a:ea typeface="Lato"/>
                          <a:cs typeface="Lato"/>
                          <a:sym typeface="Lato"/>
                        </a:rPr>
                        <a:t>3</a:t>
                      </a:r>
                      <a:endParaRPr b="1"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3462</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SP</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246.5</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700">
                          <a:latin typeface="Lato"/>
                          <a:ea typeface="Lato"/>
                          <a:cs typeface="Lato"/>
                          <a:sym typeface="Lato"/>
                        </a:rPr>
                        <a:t>1.0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86.730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700">
                          <a:latin typeface="Lato"/>
                          <a:ea typeface="Lato"/>
                          <a:cs typeface="Lato"/>
                          <a:sym typeface="Lato"/>
                        </a:rPr>
                        <a:t>4.075371</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GB" sz="700">
                          <a:latin typeface="Lato"/>
                          <a:ea typeface="Lato"/>
                          <a:cs typeface="Lato"/>
                          <a:sym typeface="Lato"/>
                        </a:rPr>
                        <a:t>0.002672</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0.282700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0.000241</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0.714388</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bed_bath_table</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600">
                <a:tc>
                  <a:txBody>
                    <a:bodyPr/>
                    <a:lstStyle/>
                    <a:p>
                      <a:pPr indent="0" lvl="0" marL="0" rtl="0" algn="ctr">
                        <a:lnSpc>
                          <a:spcPct val="115000"/>
                        </a:lnSpc>
                        <a:spcBef>
                          <a:spcPts val="0"/>
                        </a:spcBef>
                        <a:spcAft>
                          <a:spcPts val="0"/>
                        </a:spcAft>
                        <a:buNone/>
                      </a:pPr>
                      <a:r>
                        <a:rPr b="1" lang="en-GB" sz="700">
                          <a:latin typeface="Lato"/>
                          <a:ea typeface="Lato"/>
                          <a:cs typeface="Lato"/>
                          <a:sym typeface="Lato"/>
                        </a:rPr>
                        <a:t>4</a:t>
                      </a:r>
                      <a:endParaRPr b="1"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1422</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SP</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130.0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GB" sz="700">
                          <a:latin typeface="Lato"/>
                          <a:ea typeface="Lato"/>
                          <a:cs typeface="Lato"/>
                          <a:sym typeface="Lato"/>
                        </a:rPr>
                        <a:t>1.0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89.690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700">
                          <a:latin typeface="Lato"/>
                          <a:ea typeface="Lato"/>
                          <a:cs typeface="Lato"/>
                          <a:sym typeface="Lato"/>
                        </a:rPr>
                        <a:t>4.175457</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0.000000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1.000000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0.000000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health_beauty</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600">
                <a:tc>
                  <a:txBody>
                    <a:bodyPr/>
                    <a:lstStyle/>
                    <a:p>
                      <a:pPr indent="0" lvl="0" marL="0" rtl="0" algn="ctr">
                        <a:lnSpc>
                          <a:spcPct val="115000"/>
                        </a:lnSpc>
                        <a:spcBef>
                          <a:spcPts val="0"/>
                        </a:spcBef>
                        <a:spcAft>
                          <a:spcPts val="0"/>
                        </a:spcAft>
                        <a:buNone/>
                      </a:pPr>
                      <a:r>
                        <a:rPr b="1" lang="en-GB" sz="700">
                          <a:latin typeface="Lato"/>
                          <a:ea typeface="Lato"/>
                          <a:cs typeface="Lato"/>
                          <a:sym typeface="Lato"/>
                        </a:rPr>
                        <a:t>5</a:t>
                      </a:r>
                      <a:endParaRPr b="1"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3937</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SP</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186.0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GB" sz="700">
                          <a:latin typeface="Lato"/>
                          <a:ea typeface="Lato"/>
                          <a:cs typeface="Lato"/>
                          <a:sym typeface="Lato"/>
                        </a:rPr>
                        <a:t>2.0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GB" sz="700">
                          <a:latin typeface="Lato"/>
                          <a:ea typeface="Lato"/>
                          <a:cs typeface="Lato"/>
                          <a:sym typeface="Lato"/>
                        </a:rPr>
                        <a:t>464.070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GB" sz="700">
                          <a:latin typeface="Lato"/>
                          <a:ea typeface="Lato"/>
                          <a:cs typeface="Lato"/>
                          <a:sym typeface="Lato"/>
                        </a:rPr>
                        <a:t>4.179021</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0.103379</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0.880160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0.005503</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0.010958</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bed_bath_table</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600">
                <a:tc>
                  <a:txBody>
                    <a:bodyPr/>
                    <a:lstStyle/>
                    <a:p>
                      <a:pPr indent="0" lvl="0" marL="0" rtl="0" algn="ctr">
                        <a:lnSpc>
                          <a:spcPct val="115000"/>
                        </a:lnSpc>
                        <a:spcBef>
                          <a:spcPts val="0"/>
                        </a:spcBef>
                        <a:spcAft>
                          <a:spcPts val="0"/>
                        </a:spcAft>
                        <a:buNone/>
                      </a:pPr>
                      <a:r>
                        <a:rPr b="1" lang="en-GB" sz="700">
                          <a:latin typeface="Lato"/>
                          <a:ea typeface="Lato"/>
                          <a:cs typeface="Lato"/>
                          <a:sym typeface="Lato"/>
                        </a:rPr>
                        <a:t>6</a:t>
                      </a:r>
                      <a:endParaRPr b="1"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11045</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SP</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210.0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700">
                          <a:latin typeface="Lato"/>
                          <a:ea typeface="Lato"/>
                          <a:cs typeface="Lato"/>
                          <a:sym typeface="Lato"/>
                        </a:rPr>
                        <a:t>1.0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133.380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GB" sz="700">
                          <a:latin typeface="Lato"/>
                          <a:ea typeface="Lato"/>
                          <a:cs typeface="Lato"/>
                          <a:sym typeface="Lato"/>
                        </a:rPr>
                        <a:t>1.477139</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GB" sz="700">
                          <a:latin typeface="Lato"/>
                          <a:ea typeface="Lato"/>
                          <a:cs typeface="Lato"/>
                          <a:sym typeface="Lato"/>
                        </a:rPr>
                        <a:t>0.000000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0.999743</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700">
                          <a:latin typeface="Lato"/>
                          <a:ea typeface="Lato"/>
                          <a:cs typeface="Lato"/>
                          <a:sym typeface="Lato"/>
                        </a:rPr>
                        <a:t>0.000000</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0.000257</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700">
                          <a:latin typeface="Lato"/>
                          <a:ea typeface="Lato"/>
                          <a:cs typeface="Lato"/>
                          <a:sym typeface="Lato"/>
                        </a:rPr>
                        <a:t>bed_bath_table</a:t>
                      </a:r>
                      <a:endParaRPr sz="700">
                        <a:latin typeface="Lato"/>
                        <a:ea typeface="Lato"/>
                        <a:cs typeface="Lato"/>
                        <a:sym typeface="La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46" name="Google Shape;546;p49"/>
          <p:cNvGraphicFramePr/>
          <p:nvPr/>
        </p:nvGraphicFramePr>
        <p:xfrm>
          <a:off x="304075" y="2814100"/>
          <a:ext cx="3000000" cy="3000000"/>
        </p:xfrm>
        <a:graphic>
          <a:graphicData uri="http://schemas.openxmlformats.org/drawingml/2006/table">
            <a:tbl>
              <a:tblPr>
                <a:noFill/>
                <a:tableStyleId>{709DE2C3-2308-4C69-8C59-EF3DC3FB48BA}</a:tableStyleId>
              </a:tblPr>
              <a:tblGrid>
                <a:gridCol w="979700"/>
                <a:gridCol w="7556150"/>
              </a:tblGrid>
              <a:tr h="202325">
                <a:tc>
                  <a:txBody>
                    <a:bodyPr/>
                    <a:lstStyle/>
                    <a:p>
                      <a:pPr indent="0" lvl="0" marL="0" rtl="0" algn="ctr">
                        <a:spcBef>
                          <a:spcPts val="0"/>
                        </a:spcBef>
                        <a:spcAft>
                          <a:spcPts val="0"/>
                        </a:spcAft>
                        <a:buNone/>
                      </a:pPr>
                      <a:r>
                        <a:rPr lang="en-GB" sz="1000">
                          <a:solidFill>
                            <a:schemeClr val="lt1"/>
                          </a:solidFill>
                          <a:latin typeface="Lato"/>
                          <a:ea typeface="Lato"/>
                          <a:cs typeface="Lato"/>
                          <a:sym typeface="Lato"/>
                        </a:rPr>
                        <a:t>Cluster</a:t>
                      </a:r>
                      <a:endParaRPr sz="1000">
                        <a:solidFill>
                          <a:schemeClr val="lt1"/>
                        </a:solidFill>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b="1" lang="en-GB" sz="1000">
                          <a:solidFill>
                            <a:schemeClr val="lt1"/>
                          </a:solidFill>
                          <a:latin typeface="Lato"/>
                          <a:ea typeface="Lato"/>
                          <a:cs typeface="Lato"/>
                          <a:sym typeface="Lato"/>
                        </a:rPr>
                        <a:t>Customer Profile</a:t>
                      </a:r>
                      <a:endParaRPr b="1" sz="1000">
                        <a:solidFill>
                          <a:schemeClr val="lt1"/>
                        </a:solidFill>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5"/>
                    </a:solidFill>
                  </a:tcPr>
                </a:tc>
              </a:tr>
              <a:tr h="202325">
                <a:tc>
                  <a:txBody>
                    <a:bodyPr/>
                    <a:lstStyle/>
                    <a:p>
                      <a:pPr indent="0" lvl="0" marL="0" rtl="0" algn="ctr">
                        <a:spcBef>
                          <a:spcPts val="0"/>
                        </a:spcBef>
                        <a:spcAft>
                          <a:spcPts val="0"/>
                        </a:spcAft>
                        <a:buNone/>
                      </a:pPr>
                      <a:r>
                        <a:rPr lang="en-GB" sz="1000">
                          <a:latin typeface="Lato"/>
                          <a:ea typeface="Lato"/>
                          <a:cs typeface="Lato"/>
                          <a:sym typeface="Lato"/>
                        </a:rPr>
                        <a:t>0</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Lato"/>
                          <a:ea typeface="Lato"/>
                          <a:cs typeface="Lato"/>
                          <a:sym typeface="Lato"/>
                        </a:rPr>
                        <a:t>Lost Customers</a:t>
                      </a:r>
                      <a:r>
                        <a:rPr b="1" lang="en-GB" sz="1000">
                          <a:latin typeface="Lato"/>
                          <a:ea typeface="Lato"/>
                          <a:cs typeface="Lato"/>
                          <a:sym typeface="Lato"/>
                        </a:rPr>
                        <a:t>:  </a:t>
                      </a:r>
                      <a:r>
                        <a:rPr lang="en-GB" sz="1000">
                          <a:latin typeface="Lato"/>
                          <a:ea typeface="Lato"/>
                          <a:cs typeface="Lato"/>
                          <a:sym typeface="Lato"/>
                        </a:rPr>
                        <a:t>Haven’t purchased in a year</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02325">
                <a:tc>
                  <a:txBody>
                    <a:bodyPr/>
                    <a:lstStyle/>
                    <a:p>
                      <a:pPr indent="0" lvl="0" marL="0" rtl="0" algn="ctr">
                        <a:spcBef>
                          <a:spcPts val="0"/>
                        </a:spcBef>
                        <a:spcAft>
                          <a:spcPts val="0"/>
                        </a:spcAft>
                        <a:buNone/>
                      </a:pPr>
                      <a:r>
                        <a:rPr lang="en-GB" sz="1000">
                          <a:latin typeface="Lato"/>
                          <a:ea typeface="Lato"/>
                          <a:cs typeface="Lato"/>
                          <a:sym typeface="Lato"/>
                        </a:rPr>
                        <a:t>1</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Lato"/>
                          <a:ea typeface="Lato"/>
                          <a:cs typeface="Lato"/>
                          <a:sym typeface="Lato"/>
                        </a:rPr>
                        <a:t>Core</a:t>
                      </a:r>
                      <a:r>
                        <a:rPr b="1" lang="en-GB" sz="1000">
                          <a:latin typeface="Lato"/>
                          <a:ea typeface="Lato"/>
                          <a:cs typeface="Lato"/>
                          <a:sym typeface="Lato"/>
                        </a:rPr>
                        <a:t>:  </a:t>
                      </a:r>
                      <a:r>
                        <a:rPr lang="en-GB" sz="1000">
                          <a:latin typeface="Lato"/>
                          <a:ea typeface="Lato"/>
                          <a:cs typeface="Lato"/>
                          <a:sym typeface="Lato"/>
                        </a:rPr>
                        <a:t>Highly satisfied, Average Spending, Pay mostly using Credit Card</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02325">
                <a:tc>
                  <a:txBody>
                    <a:bodyPr/>
                    <a:lstStyle/>
                    <a:p>
                      <a:pPr indent="0" lvl="0" marL="0" rtl="0" algn="ctr">
                        <a:spcBef>
                          <a:spcPts val="0"/>
                        </a:spcBef>
                        <a:spcAft>
                          <a:spcPts val="0"/>
                        </a:spcAft>
                        <a:buNone/>
                      </a:pPr>
                      <a:r>
                        <a:rPr lang="en-GB" sz="1000">
                          <a:latin typeface="Lato"/>
                          <a:ea typeface="Lato"/>
                          <a:cs typeface="Lato"/>
                          <a:sym typeface="Lato"/>
                        </a:rPr>
                        <a:t>2</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Lato"/>
                          <a:ea typeface="Lato"/>
                          <a:cs typeface="Lato"/>
                          <a:sym typeface="Lato"/>
                        </a:rPr>
                        <a:t>Boleto Users</a:t>
                      </a:r>
                      <a:r>
                        <a:rPr b="1" lang="en-GB" sz="1000">
                          <a:latin typeface="Lato"/>
                          <a:ea typeface="Lato"/>
                          <a:cs typeface="Lato"/>
                          <a:sym typeface="Lato"/>
                        </a:rPr>
                        <a:t>: </a:t>
                      </a:r>
                      <a:r>
                        <a:rPr lang="en-GB" sz="1000">
                          <a:latin typeface="Lato"/>
                          <a:ea typeface="Lato"/>
                          <a:cs typeface="Lato"/>
                          <a:sym typeface="Lato"/>
                        </a:rPr>
                        <a:t>Purchase mainly using boleto, average spending, purchased relatively long ago</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02325">
                <a:tc>
                  <a:txBody>
                    <a:bodyPr/>
                    <a:lstStyle/>
                    <a:p>
                      <a:pPr indent="0" lvl="0" marL="0" rtl="0" algn="ctr">
                        <a:spcBef>
                          <a:spcPts val="0"/>
                        </a:spcBef>
                        <a:spcAft>
                          <a:spcPts val="0"/>
                        </a:spcAft>
                        <a:buNone/>
                      </a:pPr>
                      <a:r>
                        <a:rPr lang="en-GB" sz="1000">
                          <a:latin typeface="Lato"/>
                          <a:ea typeface="Lato"/>
                          <a:cs typeface="Lato"/>
                          <a:sym typeface="Lato"/>
                        </a:rPr>
                        <a:t>3</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Lato"/>
                          <a:ea typeface="Lato"/>
                          <a:cs typeface="Lato"/>
                          <a:sym typeface="Lato"/>
                        </a:rPr>
                        <a:t>Bargain Hunters: </a:t>
                      </a:r>
                      <a:r>
                        <a:rPr lang="en-GB" sz="1000">
                          <a:latin typeface="Lato"/>
                          <a:ea typeface="Lato"/>
                          <a:cs typeface="Lato"/>
                          <a:sym typeface="Lato"/>
                        </a:rPr>
                        <a:t>Purchase using vouchers</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02325">
                <a:tc>
                  <a:txBody>
                    <a:bodyPr/>
                    <a:lstStyle/>
                    <a:p>
                      <a:pPr indent="0" lvl="0" marL="0" rtl="0" algn="ctr">
                        <a:spcBef>
                          <a:spcPts val="0"/>
                        </a:spcBef>
                        <a:spcAft>
                          <a:spcPts val="0"/>
                        </a:spcAft>
                        <a:buNone/>
                      </a:pPr>
                      <a:r>
                        <a:rPr lang="en-GB" sz="1000">
                          <a:latin typeface="Lato"/>
                          <a:ea typeface="Lato"/>
                          <a:cs typeface="Lato"/>
                          <a:sym typeface="Lato"/>
                        </a:rPr>
                        <a:t>4</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Lato"/>
                          <a:ea typeface="Lato"/>
                          <a:cs typeface="Lato"/>
                          <a:sym typeface="Lato"/>
                        </a:rPr>
                        <a:t>Promising</a:t>
                      </a:r>
                      <a:r>
                        <a:rPr lang="en-GB" sz="1000">
                          <a:latin typeface="Lato"/>
                          <a:ea typeface="Lato"/>
                          <a:cs typeface="Lato"/>
                          <a:sym typeface="Lato"/>
                        </a:rPr>
                        <a:t>:  Satisfied customers that purchased not too long ago</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02325">
                <a:tc>
                  <a:txBody>
                    <a:bodyPr/>
                    <a:lstStyle/>
                    <a:p>
                      <a:pPr indent="0" lvl="0" marL="0" rtl="0" algn="ctr">
                        <a:spcBef>
                          <a:spcPts val="0"/>
                        </a:spcBef>
                        <a:spcAft>
                          <a:spcPts val="0"/>
                        </a:spcAft>
                        <a:buNone/>
                      </a:pPr>
                      <a:r>
                        <a:rPr lang="en-GB" sz="1000">
                          <a:latin typeface="Lato"/>
                          <a:ea typeface="Lato"/>
                          <a:cs typeface="Lato"/>
                          <a:sym typeface="Lato"/>
                        </a:rPr>
                        <a:t>5</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Lato"/>
                          <a:ea typeface="Lato"/>
                          <a:cs typeface="Lato"/>
                          <a:sym typeface="Lato"/>
                        </a:rPr>
                        <a:t>Champions:  (Most Valuable Segment ) </a:t>
                      </a:r>
                      <a:r>
                        <a:rPr lang="en-GB" sz="1000">
                          <a:latin typeface="Lato"/>
                          <a:ea typeface="Lato"/>
                          <a:cs typeface="Lato"/>
                          <a:sym typeface="Lato"/>
                        </a:rPr>
                        <a:t>Spends the highest, most frequently. Satisfied and mainly purchases with credit card</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02325">
                <a:tc>
                  <a:txBody>
                    <a:bodyPr/>
                    <a:lstStyle/>
                    <a:p>
                      <a:pPr indent="0" lvl="0" marL="0" rtl="0" algn="ctr">
                        <a:spcBef>
                          <a:spcPts val="0"/>
                        </a:spcBef>
                        <a:spcAft>
                          <a:spcPts val="0"/>
                        </a:spcAft>
                        <a:buNone/>
                      </a:pPr>
                      <a:r>
                        <a:rPr lang="en-GB" sz="1000">
                          <a:latin typeface="Lato"/>
                          <a:ea typeface="Lato"/>
                          <a:cs typeface="Lato"/>
                          <a:sym typeface="Lato"/>
                        </a:rPr>
                        <a:t>6</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Lato"/>
                          <a:ea typeface="Lato"/>
                          <a:cs typeface="Lato"/>
                          <a:sym typeface="Lato"/>
                        </a:rPr>
                        <a:t>Dissatisfied Customers</a:t>
                      </a:r>
                      <a:endParaRPr sz="1000">
                        <a:latin typeface="Lato"/>
                        <a:ea typeface="Lato"/>
                        <a:cs typeface="Lato"/>
                        <a:sym typeface="La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Classification</a:t>
            </a:r>
            <a:endParaRPr/>
          </a:p>
        </p:txBody>
      </p:sp>
      <p:pic>
        <p:nvPicPr>
          <p:cNvPr id="552" name="Google Shape;552;p50"/>
          <p:cNvPicPr preferRelativeResize="0"/>
          <p:nvPr/>
        </p:nvPicPr>
        <p:blipFill>
          <a:blip r:embed="rId3">
            <a:alphaModFix/>
          </a:blip>
          <a:stretch>
            <a:fillRect/>
          </a:stretch>
        </p:blipFill>
        <p:spPr>
          <a:xfrm>
            <a:off x="6245550" y="3284550"/>
            <a:ext cx="2398600" cy="1345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1"/>
          <p:cNvSpPr txBox="1"/>
          <p:nvPr/>
        </p:nvSpPr>
        <p:spPr>
          <a:xfrm>
            <a:off x="533975" y="403700"/>
            <a:ext cx="380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u="sng">
                <a:latin typeface="Lato"/>
                <a:ea typeface="Lato"/>
                <a:cs typeface="Lato"/>
                <a:sym typeface="Lato"/>
              </a:rPr>
              <a:t>Real World Scenario</a:t>
            </a:r>
            <a:endParaRPr u="sng">
              <a:latin typeface="Lato"/>
              <a:ea typeface="Lato"/>
              <a:cs typeface="Lato"/>
              <a:sym typeface="Lato"/>
            </a:endParaRPr>
          </a:p>
        </p:txBody>
      </p:sp>
      <p:sp>
        <p:nvSpPr>
          <p:cNvPr id="558" name="Google Shape;558;p51"/>
          <p:cNvSpPr/>
          <p:nvPr/>
        </p:nvSpPr>
        <p:spPr>
          <a:xfrm>
            <a:off x="1615549" y="803900"/>
            <a:ext cx="1719600" cy="462000"/>
          </a:xfrm>
          <a:prstGeom prst="roundRect">
            <a:avLst>
              <a:gd fmla="val 4313" name="adj"/>
            </a:avLst>
          </a:prstGeom>
          <a:solidFill>
            <a:srgbClr val="D0E0E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Existing Data</a:t>
            </a:r>
            <a:endParaRPr sz="1100">
              <a:latin typeface="Lato"/>
              <a:ea typeface="Lato"/>
              <a:cs typeface="Lato"/>
              <a:sym typeface="Lato"/>
            </a:endParaRPr>
          </a:p>
        </p:txBody>
      </p:sp>
      <p:sp>
        <p:nvSpPr>
          <p:cNvPr id="559" name="Google Shape;559;p51"/>
          <p:cNvSpPr/>
          <p:nvPr/>
        </p:nvSpPr>
        <p:spPr>
          <a:xfrm>
            <a:off x="1615549" y="1411750"/>
            <a:ext cx="1719600" cy="462000"/>
          </a:xfrm>
          <a:prstGeom prst="roundRect">
            <a:avLst>
              <a:gd fmla="val 4313" name="adj"/>
            </a:avLst>
          </a:prstGeom>
          <a:solidFill>
            <a:srgbClr val="D9EAD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Obtain Cluster Labels</a:t>
            </a:r>
            <a:endParaRPr sz="1100">
              <a:latin typeface="Lato"/>
              <a:ea typeface="Lato"/>
              <a:cs typeface="Lato"/>
              <a:sym typeface="Lato"/>
            </a:endParaRPr>
          </a:p>
        </p:txBody>
      </p:sp>
      <p:sp>
        <p:nvSpPr>
          <p:cNvPr id="560" name="Google Shape;560;p51"/>
          <p:cNvSpPr/>
          <p:nvPr/>
        </p:nvSpPr>
        <p:spPr>
          <a:xfrm>
            <a:off x="1615549" y="2017500"/>
            <a:ext cx="1719600" cy="462000"/>
          </a:xfrm>
          <a:prstGeom prst="roundRect">
            <a:avLst>
              <a:gd fmla="val 4313" name="adj"/>
            </a:avLst>
          </a:prstGeom>
          <a:solidFill>
            <a:srgbClr val="FFF2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Build Classification Model</a:t>
            </a:r>
            <a:endParaRPr sz="1100">
              <a:latin typeface="Lato"/>
              <a:ea typeface="Lato"/>
              <a:cs typeface="Lato"/>
              <a:sym typeface="Lato"/>
            </a:endParaRPr>
          </a:p>
        </p:txBody>
      </p:sp>
      <p:sp>
        <p:nvSpPr>
          <p:cNvPr id="561" name="Google Shape;561;p51"/>
          <p:cNvSpPr/>
          <p:nvPr/>
        </p:nvSpPr>
        <p:spPr>
          <a:xfrm>
            <a:off x="1615550" y="2623250"/>
            <a:ext cx="1719600" cy="523200"/>
          </a:xfrm>
          <a:prstGeom prst="roundRect">
            <a:avLst>
              <a:gd fmla="val 4313" name="adj"/>
            </a:avLst>
          </a:prstGeom>
          <a:solidFill>
            <a:srgbClr val="FCE5CD"/>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Classify new data/customers to defined labels</a:t>
            </a:r>
            <a:endParaRPr sz="1100">
              <a:latin typeface="Lato"/>
              <a:ea typeface="Lato"/>
              <a:cs typeface="Lato"/>
              <a:sym typeface="Lato"/>
            </a:endParaRPr>
          </a:p>
        </p:txBody>
      </p:sp>
      <p:sp>
        <p:nvSpPr>
          <p:cNvPr id="562" name="Google Shape;562;p51"/>
          <p:cNvSpPr txBox="1"/>
          <p:nvPr/>
        </p:nvSpPr>
        <p:spPr>
          <a:xfrm>
            <a:off x="4072975" y="403700"/>
            <a:ext cx="380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u="sng">
                <a:latin typeface="Lato"/>
                <a:ea typeface="Lato"/>
                <a:cs typeface="Lato"/>
                <a:sym typeface="Lato"/>
              </a:rPr>
              <a:t>Our Approach</a:t>
            </a:r>
            <a:endParaRPr u="sng">
              <a:latin typeface="Lato"/>
              <a:ea typeface="Lato"/>
              <a:cs typeface="Lato"/>
              <a:sym typeface="Lato"/>
            </a:endParaRPr>
          </a:p>
        </p:txBody>
      </p:sp>
      <p:sp>
        <p:nvSpPr>
          <p:cNvPr id="563" name="Google Shape;563;p51"/>
          <p:cNvSpPr/>
          <p:nvPr/>
        </p:nvSpPr>
        <p:spPr>
          <a:xfrm>
            <a:off x="5113524" y="806000"/>
            <a:ext cx="1719600" cy="4620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Dataset</a:t>
            </a:r>
            <a:endParaRPr sz="1100">
              <a:latin typeface="Lato"/>
              <a:ea typeface="Lato"/>
              <a:cs typeface="Lato"/>
              <a:sym typeface="Lato"/>
            </a:endParaRPr>
          </a:p>
        </p:txBody>
      </p:sp>
      <p:sp>
        <p:nvSpPr>
          <p:cNvPr id="564" name="Google Shape;564;p51"/>
          <p:cNvSpPr/>
          <p:nvPr/>
        </p:nvSpPr>
        <p:spPr>
          <a:xfrm>
            <a:off x="4620775" y="1447825"/>
            <a:ext cx="2705100" cy="692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u="sng">
                <a:latin typeface="Lato"/>
                <a:ea typeface="Lato"/>
                <a:cs typeface="Lato"/>
                <a:sym typeface="Lato"/>
              </a:rPr>
              <a:t>Pseudo Ground Truth</a:t>
            </a:r>
            <a:endParaRPr sz="1100" u="sng">
              <a:latin typeface="Lato"/>
              <a:ea typeface="Lato"/>
              <a:cs typeface="Lato"/>
              <a:sym typeface="Lato"/>
            </a:endParaRPr>
          </a:p>
          <a:p>
            <a:pPr indent="0" lvl="0" marL="0" rtl="0" algn="ctr">
              <a:spcBef>
                <a:spcPts val="0"/>
              </a:spcBef>
              <a:spcAft>
                <a:spcPts val="0"/>
              </a:spcAft>
              <a:buNone/>
            </a:pPr>
            <a:r>
              <a:rPr lang="en-GB" sz="1100">
                <a:latin typeface="Lato"/>
                <a:ea typeface="Lato"/>
                <a:cs typeface="Lato"/>
                <a:sym typeface="Lato"/>
              </a:rPr>
              <a:t>Obtain Cluster Labels (Cluster 1) for entire dataset</a:t>
            </a:r>
            <a:endParaRPr sz="1100">
              <a:latin typeface="Lato"/>
              <a:ea typeface="Lato"/>
              <a:cs typeface="Lato"/>
              <a:sym typeface="Lato"/>
            </a:endParaRPr>
          </a:p>
        </p:txBody>
      </p:sp>
      <p:sp>
        <p:nvSpPr>
          <p:cNvPr id="565" name="Google Shape;565;p51"/>
          <p:cNvSpPr/>
          <p:nvPr/>
        </p:nvSpPr>
        <p:spPr>
          <a:xfrm>
            <a:off x="4028900" y="3803300"/>
            <a:ext cx="1792200" cy="462000"/>
          </a:xfrm>
          <a:prstGeom prst="roundRect">
            <a:avLst>
              <a:gd fmla="val 4313" name="adj"/>
            </a:avLst>
          </a:prstGeom>
          <a:solidFill>
            <a:srgbClr val="FFF2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Build Classification Model</a:t>
            </a:r>
            <a:endParaRPr sz="1100">
              <a:latin typeface="Lato"/>
              <a:ea typeface="Lato"/>
              <a:cs typeface="Lato"/>
              <a:sym typeface="Lato"/>
            </a:endParaRPr>
          </a:p>
        </p:txBody>
      </p:sp>
      <p:sp>
        <p:nvSpPr>
          <p:cNvPr id="566" name="Google Shape;566;p51"/>
          <p:cNvSpPr/>
          <p:nvPr/>
        </p:nvSpPr>
        <p:spPr>
          <a:xfrm>
            <a:off x="6198150" y="2304650"/>
            <a:ext cx="1719600" cy="462000"/>
          </a:xfrm>
          <a:prstGeom prst="roundRect">
            <a:avLst>
              <a:gd fmla="val 4313" name="adj"/>
            </a:avLst>
          </a:prstGeom>
          <a:solidFill>
            <a:srgbClr val="FCE5CD"/>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Test Dataset</a:t>
            </a:r>
            <a:endParaRPr sz="1100">
              <a:latin typeface="Lato"/>
              <a:ea typeface="Lato"/>
              <a:cs typeface="Lato"/>
              <a:sym typeface="Lato"/>
            </a:endParaRPr>
          </a:p>
        </p:txBody>
      </p:sp>
      <p:sp>
        <p:nvSpPr>
          <p:cNvPr id="567" name="Google Shape;567;p51"/>
          <p:cNvSpPr txBox="1"/>
          <p:nvPr/>
        </p:nvSpPr>
        <p:spPr>
          <a:xfrm>
            <a:off x="314600" y="3228950"/>
            <a:ext cx="37143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In a real-world application of this process, there is no way to evaluate the classification model by comparing labels </a:t>
            </a:r>
            <a:endParaRPr sz="1100">
              <a:latin typeface="Lato"/>
              <a:ea typeface="Lato"/>
              <a:cs typeface="Lato"/>
              <a:sym typeface="Lato"/>
            </a:endParaRPr>
          </a:p>
        </p:txBody>
      </p:sp>
      <p:sp>
        <p:nvSpPr>
          <p:cNvPr id="568" name="Google Shape;568;p51"/>
          <p:cNvSpPr/>
          <p:nvPr/>
        </p:nvSpPr>
        <p:spPr>
          <a:xfrm>
            <a:off x="4028900" y="2304650"/>
            <a:ext cx="1792200" cy="462000"/>
          </a:xfrm>
          <a:prstGeom prst="roundRect">
            <a:avLst>
              <a:gd fmla="val 4313" name="adj"/>
            </a:avLst>
          </a:prstGeom>
          <a:solidFill>
            <a:srgbClr val="C9DAF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Train Dataset</a:t>
            </a:r>
            <a:endParaRPr sz="1100">
              <a:latin typeface="Lato"/>
              <a:ea typeface="Lato"/>
              <a:cs typeface="Lato"/>
              <a:sym typeface="Lato"/>
            </a:endParaRPr>
          </a:p>
        </p:txBody>
      </p:sp>
      <p:sp>
        <p:nvSpPr>
          <p:cNvPr id="569" name="Google Shape;569;p51"/>
          <p:cNvSpPr/>
          <p:nvPr/>
        </p:nvSpPr>
        <p:spPr>
          <a:xfrm>
            <a:off x="4028900" y="2946475"/>
            <a:ext cx="1792200" cy="634200"/>
          </a:xfrm>
          <a:prstGeom prst="roundRect">
            <a:avLst>
              <a:gd fmla="val 4313" name="adj"/>
            </a:avLst>
          </a:prstGeom>
          <a:solidFill>
            <a:srgbClr val="D9EAD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Obtain Cluster (Cluster 2) Labels from train dataset only</a:t>
            </a:r>
            <a:endParaRPr sz="1100">
              <a:latin typeface="Lato"/>
              <a:ea typeface="Lato"/>
              <a:cs typeface="Lato"/>
              <a:sym typeface="Lato"/>
            </a:endParaRPr>
          </a:p>
        </p:txBody>
      </p:sp>
      <p:sp>
        <p:nvSpPr>
          <p:cNvPr id="570" name="Google Shape;570;p51"/>
          <p:cNvSpPr/>
          <p:nvPr/>
        </p:nvSpPr>
        <p:spPr>
          <a:xfrm>
            <a:off x="6161850" y="3803300"/>
            <a:ext cx="1792200" cy="4620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Compare Cluster 2 &amp; Cluster 1 in test set</a:t>
            </a:r>
            <a:endParaRPr sz="1100">
              <a:latin typeface="Lato"/>
              <a:ea typeface="Lato"/>
              <a:cs typeface="Lato"/>
              <a:sym typeface="Lato"/>
            </a:endParaRPr>
          </a:p>
        </p:txBody>
      </p:sp>
      <p:cxnSp>
        <p:nvCxnSpPr>
          <p:cNvPr id="571" name="Google Shape;571;p51"/>
          <p:cNvCxnSpPr>
            <a:endCxn id="559" idx="0"/>
          </p:cNvCxnSpPr>
          <p:nvPr/>
        </p:nvCxnSpPr>
        <p:spPr>
          <a:xfrm flipH="1" rot="-5400000">
            <a:off x="2402149" y="1338550"/>
            <a:ext cx="1458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572" name="Google Shape;572;p51"/>
          <p:cNvCxnSpPr>
            <a:endCxn id="560" idx="0"/>
          </p:cNvCxnSpPr>
          <p:nvPr/>
        </p:nvCxnSpPr>
        <p:spPr>
          <a:xfrm flipH="1" rot="-5400000">
            <a:off x="2403199" y="1945350"/>
            <a:ext cx="1437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573" name="Google Shape;573;p51"/>
          <p:cNvCxnSpPr>
            <a:stCxn id="560" idx="2"/>
            <a:endCxn id="561" idx="0"/>
          </p:cNvCxnSpPr>
          <p:nvPr/>
        </p:nvCxnSpPr>
        <p:spPr>
          <a:xfrm flipH="1" rot="-5400000">
            <a:off x="2403799" y="2551050"/>
            <a:ext cx="143700" cy="600"/>
          </a:xfrm>
          <a:prstGeom prst="bentConnector3">
            <a:avLst>
              <a:gd fmla="val 50017" name="adj1"/>
            </a:avLst>
          </a:prstGeom>
          <a:noFill/>
          <a:ln cap="flat" cmpd="sng" w="9525">
            <a:solidFill>
              <a:schemeClr val="dk2"/>
            </a:solidFill>
            <a:prstDash val="solid"/>
            <a:round/>
            <a:headEnd len="med" w="med" type="none"/>
            <a:tailEnd len="med" w="med" type="stealth"/>
          </a:ln>
        </p:spPr>
      </p:cxnSp>
      <p:cxnSp>
        <p:nvCxnSpPr>
          <p:cNvPr id="574" name="Google Shape;574;p51"/>
          <p:cNvCxnSpPr>
            <a:stCxn id="563" idx="2"/>
            <a:endCxn id="564" idx="0"/>
          </p:cNvCxnSpPr>
          <p:nvPr/>
        </p:nvCxnSpPr>
        <p:spPr>
          <a:xfrm flipH="1" rot="-5400000">
            <a:off x="5883774" y="1357550"/>
            <a:ext cx="179700" cy="600"/>
          </a:xfrm>
          <a:prstGeom prst="bentConnector3">
            <a:avLst>
              <a:gd fmla="val 50035" name="adj1"/>
            </a:avLst>
          </a:prstGeom>
          <a:noFill/>
          <a:ln cap="flat" cmpd="sng" w="9525">
            <a:solidFill>
              <a:schemeClr val="dk2"/>
            </a:solidFill>
            <a:prstDash val="solid"/>
            <a:round/>
            <a:headEnd len="med" w="med" type="none"/>
            <a:tailEnd len="med" w="med" type="stealth"/>
          </a:ln>
        </p:spPr>
      </p:cxnSp>
      <p:cxnSp>
        <p:nvCxnSpPr>
          <p:cNvPr id="575" name="Google Shape;575;p51"/>
          <p:cNvCxnSpPr>
            <a:stCxn id="564" idx="2"/>
            <a:endCxn id="568" idx="0"/>
          </p:cNvCxnSpPr>
          <p:nvPr/>
        </p:nvCxnSpPr>
        <p:spPr>
          <a:xfrm rot="5400000">
            <a:off x="5367175" y="1698475"/>
            <a:ext cx="164100" cy="1048200"/>
          </a:xfrm>
          <a:prstGeom prst="bentConnector3">
            <a:avLst>
              <a:gd fmla="val 50008" name="adj1"/>
            </a:avLst>
          </a:prstGeom>
          <a:noFill/>
          <a:ln cap="flat" cmpd="sng" w="9525">
            <a:solidFill>
              <a:schemeClr val="dk2"/>
            </a:solidFill>
            <a:prstDash val="solid"/>
            <a:round/>
            <a:headEnd len="med" w="med" type="none"/>
            <a:tailEnd len="med" w="med" type="stealth"/>
          </a:ln>
        </p:spPr>
      </p:cxnSp>
      <p:cxnSp>
        <p:nvCxnSpPr>
          <p:cNvPr id="576" name="Google Shape;576;p51"/>
          <p:cNvCxnSpPr>
            <a:stCxn id="564" idx="2"/>
            <a:endCxn id="566" idx="0"/>
          </p:cNvCxnSpPr>
          <p:nvPr/>
        </p:nvCxnSpPr>
        <p:spPr>
          <a:xfrm flipH="1" rot="-5400000">
            <a:off x="6433525" y="1680325"/>
            <a:ext cx="164100" cy="1084500"/>
          </a:xfrm>
          <a:prstGeom prst="bentConnector3">
            <a:avLst>
              <a:gd fmla="val 50008" name="adj1"/>
            </a:avLst>
          </a:prstGeom>
          <a:noFill/>
          <a:ln cap="flat" cmpd="sng" w="9525">
            <a:solidFill>
              <a:schemeClr val="dk2"/>
            </a:solidFill>
            <a:prstDash val="solid"/>
            <a:round/>
            <a:headEnd len="med" w="med" type="none"/>
            <a:tailEnd len="med" w="med" type="stealth"/>
          </a:ln>
        </p:spPr>
      </p:cxnSp>
      <p:cxnSp>
        <p:nvCxnSpPr>
          <p:cNvPr id="577" name="Google Shape;577;p51"/>
          <p:cNvCxnSpPr>
            <a:stCxn id="568" idx="2"/>
            <a:endCxn id="569" idx="0"/>
          </p:cNvCxnSpPr>
          <p:nvPr/>
        </p:nvCxnSpPr>
        <p:spPr>
          <a:xfrm>
            <a:off x="4925000" y="2766650"/>
            <a:ext cx="0" cy="179700"/>
          </a:xfrm>
          <a:prstGeom prst="straightConnector1">
            <a:avLst/>
          </a:prstGeom>
          <a:noFill/>
          <a:ln cap="flat" cmpd="sng" w="9525">
            <a:solidFill>
              <a:schemeClr val="dk2"/>
            </a:solidFill>
            <a:prstDash val="solid"/>
            <a:round/>
            <a:headEnd len="med" w="med" type="none"/>
            <a:tailEnd len="med" w="med" type="triangle"/>
          </a:ln>
        </p:spPr>
      </p:cxnSp>
      <p:cxnSp>
        <p:nvCxnSpPr>
          <p:cNvPr id="578" name="Google Shape;578;p51"/>
          <p:cNvCxnSpPr>
            <a:stCxn id="569" idx="2"/>
            <a:endCxn id="565" idx="0"/>
          </p:cNvCxnSpPr>
          <p:nvPr/>
        </p:nvCxnSpPr>
        <p:spPr>
          <a:xfrm>
            <a:off x="4925000" y="3580675"/>
            <a:ext cx="0" cy="222600"/>
          </a:xfrm>
          <a:prstGeom prst="straightConnector1">
            <a:avLst/>
          </a:prstGeom>
          <a:noFill/>
          <a:ln cap="flat" cmpd="sng" w="9525">
            <a:solidFill>
              <a:schemeClr val="dk2"/>
            </a:solidFill>
            <a:prstDash val="solid"/>
            <a:round/>
            <a:headEnd len="med" w="med" type="none"/>
            <a:tailEnd len="med" w="med" type="triangle"/>
          </a:ln>
        </p:spPr>
      </p:cxnSp>
      <p:cxnSp>
        <p:nvCxnSpPr>
          <p:cNvPr id="579" name="Google Shape;579;p51"/>
          <p:cNvCxnSpPr>
            <a:stCxn id="565" idx="2"/>
            <a:endCxn id="566" idx="1"/>
          </p:cNvCxnSpPr>
          <p:nvPr/>
        </p:nvCxnSpPr>
        <p:spPr>
          <a:xfrm rot="-5400000">
            <a:off x="4696850" y="2763950"/>
            <a:ext cx="1729500" cy="1273200"/>
          </a:xfrm>
          <a:prstGeom prst="bentConnector4">
            <a:avLst>
              <a:gd fmla="val -13768" name="adj1"/>
              <a:gd fmla="val 85189" name="adj2"/>
            </a:avLst>
          </a:prstGeom>
          <a:noFill/>
          <a:ln cap="flat" cmpd="sng" w="9525">
            <a:solidFill>
              <a:schemeClr val="dk2"/>
            </a:solidFill>
            <a:prstDash val="solid"/>
            <a:round/>
            <a:headEnd len="med" w="med" type="none"/>
            <a:tailEnd len="med" w="med" type="stealth"/>
          </a:ln>
        </p:spPr>
      </p:cxnSp>
      <p:sp>
        <p:nvSpPr>
          <p:cNvPr id="580" name="Google Shape;580;p51"/>
          <p:cNvSpPr txBox="1"/>
          <p:nvPr/>
        </p:nvSpPr>
        <p:spPr>
          <a:xfrm>
            <a:off x="4356200" y="4487925"/>
            <a:ext cx="2410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latin typeface="Lato"/>
                <a:ea typeface="Lato"/>
                <a:cs typeface="Lato"/>
                <a:sym typeface="Lato"/>
              </a:rPr>
              <a:t>Classify test data into identified cluster labels</a:t>
            </a:r>
            <a:endParaRPr sz="1100">
              <a:latin typeface="Lato"/>
              <a:ea typeface="Lato"/>
              <a:cs typeface="Lato"/>
              <a:sym typeface="Lato"/>
            </a:endParaRPr>
          </a:p>
        </p:txBody>
      </p:sp>
      <p:cxnSp>
        <p:nvCxnSpPr>
          <p:cNvPr id="581" name="Google Shape;581;p51"/>
          <p:cNvCxnSpPr>
            <a:stCxn id="566" idx="2"/>
            <a:endCxn id="570" idx="0"/>
          </p:cNvCxnSpPr>
          <p:nvPr/>
        </p:nvCxnSpPr>
        <p:spPr>
          <a:xfrm>
            <a:off x="7057950" y="2766650"/>
            <a:ext cx="0" cy="1036800"/>
          </a:xfrm>
          <a:prstGeom prst="straightConnector1">
            <a:avLst/>
          </a:prstGeom>
          <a:noFill/>
          <a:ln cap="flat" cmpd="sng" w="9525">
            <a:solidFill>
              <a:schemeClr val="dk2"/>
            </a:solidFill>
            <a:prstDash val="solid"/>
            <a:round/>
            <a:headEnd len="med" w="med" type="none"/>
            <a:tailEnd len="med" w="med" type="triangle"/>
          </a:ln>
        </p:spPr>
      </p:cxnSp>
      <p:sp>
        <p:nvSpPr>
          <p:cNvPr id="582" name="Google Shape;582;p51"/>
          <p:cNvSpPr txBox="1"/>
          <p:nvPr/>
        </p:nvSpPr>
        <p:spPr>
          <a:xfrm>
            <a:off x="-1164750" y="-212275"/>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Classification Model Approach</a:t>
            </a:r>
            <a:endParaRPr b="1" sz="2200">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2"/>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Classification Model </a:t>
            </a:r>
            <a:r>
              <a:rPr b="1" lang="en-GB" sz="2200"/>
              <a:t>Approach</a:t>
            </a:r>
            <a:endParaRPr b="1" sz="2200">
              <a:latin typeface="Raleway"/>
              <a:ea typeface="Raleway"/>
              <a:cs typeface="Raleway"/>
              <a:sym typeface="Raleway"/>
            </a:endParaRPr>
          </a:p>
        </p:txBody>
      </p:sp>
      <p:graphicFrame>
        <p:nvGraphicFramePr>
          <p:cNvPr id="588" name="Google Shape;588;p52"/>
          <p:cNvGraphicFramePr/>
          <p:nvPr/>
        </p:nvGraphicFramePr>
        <p:xfrm>
          <a:off x="741525" y="1208538"/>
          <a:ext cx="3000000" cy="3000000"/>
        </p:xfrm>
        <a:graphic>
          <a:graphicData uri="http://schemas.openxmlformats.org/drawingml/2006/table">
            <a:tbl>
              <a:tblPr>
                <a:noFill/>
                <a:tableStyleId>{709DE2C3-2308-4C69-8C59-EF3DC3FB48BA}</a:tableStyleId>
              </a:tblPr>
              <a:tblGrid>
                <a:gridCol w="681525"/>
                <a:gridCol w="1206500"/>
                <a:gridCol w="1206500"/>
                <a:gridCol w="1206500"/>
              </a:tblGrid>
              <a:tr h="4100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latin typeface="Lato"/>
                          <a:ea typeface="Lato"/>
                          <a:cs typeface="Lato"/>
                          <a:sym typeface="Lato"/>
                        </a:rPr>
                        <a:t>Attribute 1</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rPr lang="en-GB">
                          <a:latin typeface="Lato"/>
                          <a:ea typeface="Lato"/>
                          <a:cs typeface="Lato"/>
                          <a:sym typeface="Lato"/>
                        </a:rPr>
                        <a:t>Attribute 2</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rPr lang="en-GB">
                          <a:latin typeface="Lato"/>
                          <a:ea typeface="Lato"/>
                          <a:cs typeface="Lato"/>
                          <a:sym typeface="Lato"/>
                        </a:rPr>
                        <a:t>Attribute …</a:t>
                      </a:r>
                      <a:endParaRPr>
                        <a:latin typeface="Lato"/>
                        <a:ea typeface="Lato"/>
                        <a:cs typeface="Lato"/>
                        <a:sym typeface="Lato"/>
                      </a:endParaRPr>
                    </a:p>
                  </a:txBody>
                  <a:tcPr marT="91425" marB="91425" marR="91425" marL="91425">
                    <a:solidFill>
                      <a:schemeClr val="lt2"/>
                    </a:solidFill>
                  </a:tcPr>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bl>
          </a:graphicData>
        </a:graphic>
      </p:graphicFrame>
      <p:graphicFrame>
        <p:nvGraphicFramePr>
          <p:cNvPr id="589" name="Google Shape;589;p52"/>
          <p:cNvGraphicFramePr/>
          <p:nvPr/>
        </p:nvGraphicFramePr>
        <p:xfrm>
          <a:off x="5386763" y="1197550"/>
          <a:ext cx="3000000" cy="3000000"/>
        </p:xfrm>
        <a:graphic>
          <a:graphicData uri="http://schemas.openxmlformats.org/drawingml/2006/table">
            <a:tbl>
              <a:tblPr>
                <a:noFill/>
                <a:tableStyleId>{709DE2C3-2308-4C69-8C59-EF3DC3FB48BA}</a:tableStyleId>
              </a:tblPr>
              <a:tblGrid>
                <a:gridCol w="1206500"/>
              </a:tblGrid>
              <a:tr h="408600">
                <a:tc>
                  <a:txBody>
                    <a:bodyPr/>
                    <a:lstStyle/>
                    <a:p>
                      <a:pPr indent="0" lvl="0" marL="0" rtl="0" algn="l">
                        <a:spcBef>
                          <a:spcPts val="0"/>
                        </a:spcBef>
                        <a:spcAft>
                          <a:spcPts val="0"/>
                        </a:spcAft>
                        <a:buNone/>
                      </a:pPr>
                      <a:r>
                        <a:rPr lang="en-GB">
                          <a:latin typeface="Lato"/>
                          <a:ea typeface="Lato"/>
                          <a:cs typeface="Lato"/>
                          <a:sym typeface="Lato"/>
                        </a:rPr>
                        <a:t>Cluster_1</a:t>
                      </a:r>
                      <a:endParaRPr>
                        <a:latin typeface="Lato"/>
                        <a:ea typeface="Lato"/>
                        <a:cs typeface="Lato"/>
                        <a:sym typeface="Lato"/>
                      </a:endParaRPr>
                    </a:p>
                  </a:txBody>
                  <a:tcPr marT="91425" marB="91425" marR="91425" marL="91425">
                    <a:solidFill>
                      <a:schemeClr val="lt2"/>
                    </a:solidFill>
                  </a:tcPr>
                </a:tc>
              </a:tr>
              <a:tr h="392925">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4086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2925">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2925">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2925">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2925">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2925">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2925">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bl>
          </a:graphicData>
        </a:graphic>
      </p:graphicFrame>
      <p:sp>
        <p:nvSpPr>
          <p:cNvPr id="590" name="Google Shape;590;p52"/>
          <p:cNvSpPr/>
          <p:nvPr/>
        </p:nvSpPr>
        <p:spPr>
          <a:xfrm flipH="1">
            <a:off x="6937500" y="2941854"/>
            <a:ext cx="1483200" cy="523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Pseudo </a:t>
            </a:r>
            <a:r>
              <a:rPr lang="en-GB">
                <a:solidFill>
                  <a:srgbClr val="FFFFFF"/>
                </a:solidFill>
                <a:latin typeface="Lato"/>
                <a:ea typeface="Lato"/>
                <a:cs typeface="Lato"/>
                <a:sym typeface="Lato"/>
              </a:rPr>
              <a:t>Ground</a:t>
            </a:r>
            <a:r>
              <a:rPr lang="en-GB">
                <a:solidFill>
                  <a:srgbClr val="FFFFFF"/>
                </a:solidFill>
                <a:latin typeface="Lato"/>
                <a:ea typeface="Lato"/>
                <a:cs typeface="Lato"/>
                <a:sym typeface="Lato"/>
              </a:rPr>
              <a:t> Truth</a:t>
            </a:r>
            <a:endParaRPr>
              <a:solidFill>
                <a:srgbClr val="FFFFFF"/>
              </a:solidFill>
              <a:latin typeface="Lato"/>
              <a:ea typeface="Lato"/>
              <a:cs typeface="Lato"/>
              <a:sym typeface="Lato"/>
            </a:endParaRPr>
          </a:p>
        </p:txBody>
      </p:sp>
      <p:cxnSp>
        <p:nvCxnSpPr>
          <p:cNvPr id="591" name="Google Shape;591;p52"/>
          <p:cNvCxnSpPr/>
          <p:nvPr/>
        </p:nvCxnSpPr>
        <p:spPr>
          <a:xfrm flipH="1" rot="10800000">
            <a:off x="528450" y="3599575"/>
            <a:ext cx="6318000" cy="1500"/>
          </a:xfrm>
          <a:prstGeom prst="straightConnector1">
            <a:avLst/>
          </a:prstGeom>
          <a:noFill/>
          <a:ln cap="flat" cmpd="sng" w="28575">
            <a:solidFill>
              <a:schemeClr val="accent3"/>
            </a:solidFill>
            <a:prstDash val="lgDash"/>
            <a:round/>
            <a:headEnd len="med" w="med" type="none"/>
            <a:tailEnd len="med" w="med" type="none"/>
          </a:ln>
        </p:spPr>
      </p:cxnSp>
      <p:sp>
        <p:nvSpPr>
          <p:cNvPr id="592" name="Google Shape;592;p52"/>
          <p:cNvSpPr/>
          <p:nvPr/>
        </p:nvSpPr>
        <p:spPr>
          <a:xfrm>
            <a:off x="6593275" y="1618550"/>
            <a:ext cx="215100" cy="3169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3"/>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Classification Model </a:t>
            </a:r>
            <a:r>
              <a:rPr b="1" lang="en-GB" sz="2200"/>
              <a:t>Approach</a:t>
            </a:r>
            <a:endParaRPr b="1" sz="2200">
              <a:latin typeface="Raleway"/>
              <a:ea typeface="Raleway"/>
              <a:cs typeface="Raleway"/>
              <a:sym typeface="Raleway"/>
            </a:endParaRPr>
          </a:p>
        </p:txBody>
      </p:sp>
      <p:graphicFrame>
        <p:nvGraphicFramePr>
          <p:cNvPr id="598" name="Google Shape;598;p53"/>
          <p:cNvGraphicFramePr/>
          <p:nvPr/>
        </p:nvGraphicFramePr>
        <p:xfrm>
          <a:off x="741525" y="1056138"/>
          <a:ext cx="3000000" cy="3000000"/>
        </p:xfrm>
        <a:graphic>
          <a:graphicData uri="http://schemas.openxmlformats.org/drawingml/2006/table">
            <a:tbl>
              <a:tblPr>
                <a:noFill/>
                <a:tableStyleId>{709DE2C3-2308-4C69-8C59-EF3DC3FB48BA}</a:tableStyleId>
              </a:tblPr>
              <a:tblGrid>
                <a:gridCol w="681525"/>
                <a:gridCol w="1206500"/>
                <a:gridCol w="1206500"/>
                <a:gridCol w="1206500"/>
              </a:tblGrid>
              <a:tr h="31785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latin typeface="Lato"/>
                          <a:ea typeface="Lato"/>
                          <a:cs typeface="Lato"/>
                          <a:sym typeface="Lato"/>
                        </a:rPr>
                        <a:t>Attribute 1</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rPr lang="en-GB">
                          <a:latin typeface="Lato"/>
                          <a:ea typeface="Lato"/>
                          <a:cs typeface="Lato"/>
                          <a:sym typeface="Lato"/>
                        </a:rPr>
                        <a:t>Attribute 2</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rPr lang="en-GB">
                          <a:latin typeface="Lato"/>
                          <a:ea typeface="Lato"/>
                          <a:cs typeface="Lato"/>
                          <a:sym typeface="Lato"/>
                        </a:rPr>
                        <a:t>Attribute …</a:t>
                      </a:r>
                      <a:endParaRPr>
                        <a:latin typeface="Lato"/>
                        <a:ea typeface="Lato"/>
                        <a:cs typeface="Lato"/>
                        <a:sym typeface="Lato"/>
                      </a:endParaRPr>
                    </a:p>
                  </a:txBody>
                  <a:tcPr marT="91425" marB="91425" marR="91425" marL="91425">
                    <a:solidFill>
                      <a:schemeClr val="lt2"/>
                    </a:solidFill>
                  </a:tcPr>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bl>
          </a:graphicData>
        </a:graphic>
      </p:graphicFrame>
      <p:graphicFrame>
        <p:nvGraphicFramePr>
          <p:cNvPr id="599" name="Google Shape;599;p53"/>
          <p:cNvGraphicFramePr/>
          <p:nvPr/>
        </p:nvGraphicFramePr>
        <p:xfrm>
          <a:off x="741525" y="3787388"/>
          <a:ext cx="3000000" cy="3000000"/>
        </p:xfrm>
        <a:graphic>
          <a:graphicData uri="http://schemas.openxmlformats.org/drawingml/2006/table">
            <a:tbl>
              <a:tblPr>
                <a:noFill/>
                <a:tableStyleId>{709DE2C3-2308-4C69-8C59-EF3DC3FB48BA}</a:tableStyleId>
              </a:tblPr>
              <a:tblGrid>
                <a:gridCol w="681525"/>
                <a:gridCol w="1206500"/>
                <a:gridCol w="1206500"/>
                <a:gridCol w="1206500"/>
              </a:tblGrid>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lnR cap="flat" cmpd="sng" w="9525">
                      <a:solidFill>
                        <a:srgbClr val="9E9E9E"/>
                      </a:solidFill>
                      <a:prstDash val="solid"/>
                      <a:round/>
                      <a:headEnd len="sm" w="sm" type="none"/>
                      <a:tailEnd len="sm" w="sm" type="none"/>
                    </a:lnR>
                  </a:tcPr>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lnR cap="flat" cmpd="sng" w="9525">
                      <a:solidFill>
                        <a:srgbClr val="9E9E9E"/>
                      </a:solidFill>
                      <a:prstDash val="solid"/>
                      <a:round/>
                      <a:headEnd len="sm" w="sm" type="none"/>
                      <a:tailEnd len="sm" w="sm" type="none"/>
                    </a:lnR>
                  </a:tcPr>
                </a:tc>
              </a:tr>
              <a:tr h="3962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lnR cap="flat" cmpd="sng" w="9525">
                      <a:solidFill>
                        <a:srgbClr val="9E9E9E"/>
                      </a:solidFill>
                      <a:prstDash val="solid"/>
                      <a:round/>
                      <a:headEnd len="sm" w="sm" type="none"/>
                      <a:tailEnd len="sm" w="sm" type="none"/>
                    </a:lnR>
                  </a:tcPr>
                </a:tc>
              </a:tr>
            </a:tbl>
          </a:graphicData>
        </a:graphic>
      </p:graphicFrame>
      <p:sp>
        <p:nvSpPr>
          <p:cNvPr id="600" name="Google Shape;600;p53"/>
          <p:cNvSpPr/>
          <p:nvPr/>
        </p:nvSpPr>
        <p:spPr>
          <a:xfrm>
            <a:off x="5029850" y="1452350"/>
            <a:ext cx="215100" cy="1980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txBox="1"/>
          <p:nvPr/>
        </p:nvSpPr>
        <p:spPr>
          <a:xfrm>
            <a:off x="5295313" y="2135000"/>
            <a:ext cx="820800" cy="6156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Training Data</a:t>
            </a:r>
            <a:endParaRPr>
              <a:solidFill>
                <a:schemeClr val="lt1"/>
              </a:solidFill>
              <a:latin typeface="Lato"/>
              <a:ea typeface="Lato"/>
              <a:cs typeface="Lato"/>
              <a:sym typeface="Lato"/>
            </a:endParaRPr>
          </a:p>
        </p:txBody>
      </p:sp>
      <p:sp>
        <p:nvSpPr>
          <p:cNvPr id="602" name="Google Shape;602;p53"/>
          <p:cNvSpPr/>
          <p:nvPr/>
        </p:nvSpPr>
        <p:spPr>
          <a:xfrm>
            <a:off x="5029850" y="3795075"/>
            <a:ext cx="215100" cy="1173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3"/>
          <p:cNvSpPr txBox="1"/>
          <p:nvPr/>
        </p:nvSpPr>
        <p:spPr>
          <a:xfrm>
            <a:off x="5295313" y="4073900"/>
            <a:ext cx="820800" cy="6156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Test Data</a:t>
            </a:r>
            <a:endParaRPr>
              <a:solidFill>
                <a:schemeClr val="lt1"/>
              </a:solidFill>
              <a:latin typeface="Lato"/>
              <a:ea typeface="Lato"/>
              <a:cs typeface="Lato"/>
              <a:sym typeface="Lato"/>
            </a:endParaRPr>
          </a:p>
        </p:txBody>
      </p:sp>
      <p:graphicFrame>
        <p:nvGraphicFramePr>
          <p:cNvPr id="604" name="Google Shape;604;p53"/>
          <p:cNvGraphicFramePr/>
          <p:nvPr/>
        </p:nvGraphicFramePr>
        <p:xfrm>
          <a:off x="7753200" y="1056150"/>
          <a:ext cx="3000000" cy="3000000"/>
        </p:xfrm>
        <a:graphic>
          <a:graphicData uri="http://schemas.openxmlformats.org/drawingml/2006/table">
            <a:tbl>
              <a:tblPr>
                <a:noFill/>
                <a:tableStyleId>{709DE2C3-2308-4C69-8C59-EF3DC3FB48BA}</a:tableStyleId>
              </a:tblPr>
              <a:tblGrid>
                <a:gridCol w="1206500"/>
              </a:tblGrid>
              <a:tr h="381000">
                <a:tc>
                  <a:txBody>
                    <a:bodyPr/>
                    <a:lstStyle/>
                    <a:p>
                      <a:pPr indent="0" lvl="0" marL="0" rtl="0" algn="l">
                        <a:spcBef>
                          <a:spcPts val="0"/>
                        </a:spcBef>
                        <a:spcAft>
                          <a:spcPts val="0"/>
                        </a:spcAft>
                        <a:buNone/>
                      </a:pPr>
                      <a:r>
                        <a:rPr lang="en-GB">
                          <a:latin typeface="Lato"/>
                          <a:ea typeface="Lato"/>
                          <a:cs typeface="Lato"/>
                          <a:sym typeface="Lato"/>
                        </a:rPr>
                        <a:t>Cluster 2</a:t>
                      </a:r>
                      <a:endParaRPr>
                        <a:latin typeface="Lato"/>
                        <a:ea typeface="Lato"/>
                        <a:cs typeface="Lato"/>
                        <a:sym typeface="Lato"/>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en-GB">
                          <a:latin typeface="Lato"/>
                          <a:ea typeface="Lato"/>
                          <a:cs typeface="Lato"/>
                          <a:sym typeface="Lato"/>
                        </a:rPr>
                        <a:t>3</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latin typeface="Lato"/>
                          <a:ea typeface="Lato"/>
                          <a:cs typeface="Lato"/>
                          <a:sym typeface="Lato"/>
                        </a:rPr>
                        <a:t>3</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latin typeface="Lato"/>
                          <a:ea typeface="Lato"/>
                          <a:cs typeface="Lato"/>
                          <a:sym typeface="Lato"/>
                        </a:rPr>
                        <a:t>4</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latin typeface="Lato"/>
                          <a:ea typeface="Lato"/>
                          <a:cs typeface="Lato"/>
                          <a:sym typeface="Lato"/>
                        </a:rPr>
                        <a:t>2</a:t>
                      </a:r>
                      <a:endParaRPr>
                        <a:latin typeface="Lato"/>
                        <a:ea typeface="Lato"/>
                        <a:cs typeface="Lato"/>
                        <a:sym typeface="Lato"/>
                      </a:endParaRPr>
                    </a:p>
                  </a:txBody>
                  <a:tcPr marT="91425" marB="91425" marR="91425" marL="91425"/>
                </a:tc>
              </a:tr>
            </a:tbl>
          </a:graphicData>
        </a:graphic>
      </p:graphicFrame>
      <p:graphicFrame>
        <p:nvGraphicFramePr>
          <p:cNvPr id="605" name="Google Shape;605;p53"/>
          <p:cNvGraphicFramePr/>
          <p:nvPr/>
        </p:nvGraphicFramePr>
        <p:xfrm>
          <a:off x="7766700" y="3779750"/>
          <a:ext cx="3000000" cy="3000000"/>
        </p:xfrm>
        <a:graphic>
          <a:graphicData uri="http://schemas.openxmlformats.org/drawingml/2006/table">
            <a:tbl>
              <a:tblPr>
                <a:noFill/>
                <a:tableStyleId>{709DE2C3-2308-4C69-8C59-EF3DC3FB48BA}</a:tableStyleId>
              </a:tblPr>
              <a:tblGrid>
                <a:gridCol w="1206500"/>
              </a:tblGrid>
              <a:tr h="3810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solidFill>
                      <a:schemeClr val="accent1"/>
                    </a:solidFill>
                  </a:tcPr>
                </a:tc>
              </a:tr>
            </a:tbl>
          </a:graphicData>
        </a:graphic>
      </p:graphicFrame>
      <p:sp>
        <p:nvSpPr>
          <p:cNvPr id="606" name="Google Shape;606;p53"/>
          <p:cNvSpPr txBox="1"/>
          <p:nvPr/>
        </p:nvSpPr>
        <p:spPr>
          <a:xfrm>
            <a:off x="7905600" y="3844500"/>
            <a:ext cx="982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To be predicted by the model</a:t>
            </a:r>
            <a:endParaRPr>
              <a:solidFill>
                <a:srgbClr val="FFFFFF"/>
              </a:solidFill>
              <a:latin typeface="Lato"/>
              <a:ea typeface="Lato"/>
              <a:cs typeface="Lato"/>
              <a:sym typeface="Lato"/>
            </a:endParaRPr>
          </a:p>
        </p:txBody>
      </p:sp>
      <p:graphicFrame>
        <p:nvGraphicFramePr>
          <p:cNvPr id="607" name="Google Shape;607;p53"/>
          <p:cNvGraphicFramePr/>
          <p:nvPr/>
        </p:nvGraphicFramePr>
        <p:xfrm>
          <a:off x="6300063" y="1056138"/>
          <a:ext cx="3000000" cy="3000000"/>
        </p:xfrm>
        <a:graphic>
          <a:graphicData uri="http://schemas.openxmlformats.org/drawingml/2006/table">
            <a:tbl>
              <a:tblPr>
                <a:noFill/>
                <a:tableStyleId>{709DE2C3-2308-4C69-8C59-EF3DC3FB48BA}</a:tableStyleId>
              </a:tblPr>
              <a:tblGrid>
                <a:gridCol w="1206500"/>
              </a:tblGrid>
              <a:tr h="317850">
                <a:tc>
                  <a:txBody>
                    <a:bodyPr/>
                    <a:lstStyle/>
                    <a:p>
                      <a:pPr indent="0" lvl="0" marL="0" rtl="0" algn="l">
                        <a:spcBef>
                          <a:spcPts val="0"/>
                        </a:spcBef>
                        <a:spcAft>
                          <a:spcPts val="0"/>
                        </a:spcAft>
                        <a:buNone/>
                      </a:pPr>
                      <a:r>
                        <a:rPr lang="en-GB">
                          <a:latin typeface="Lato"/>
                          <a:ea typeface="Lato"/>
                          <a:cs typeface="Lato"/>
                          <a:sym typeface="Lato"/>
                        </a:rPr>
                        <a:t>Cluster_1</a:t>
                      </a:r>
                      <a:endParaRPr>
                        <a:latin typeface="Lato"/>
                        <a:ea typeface="Lato"/>
                        <a:cs typeface="Lato"/>
                        <a:sym typeface="Lato"/>
                      </a:endParaRPr>
                    </a:p>
                  </a:txBody>
                  <a:tcPr marT="91425" marB="91425" marR="91425" marL="91425">
                    <a:solidFill>
                      <a:schemeClr val="lt2"/>
                    </a:solidFill>
                  </a:tcPr>
                </a:tc>
              </a:tr>
              <a:tr h="396200">
                <a:tc>
                  <a:txBody>
                    <a:bodyPr/>
                    <a:lstStyle/>
                    <a:p>
                      <a:pPr indent="0" lvl="0" marL="0" rtl="0" algn="l">
                        <a:spcBef>
                          <a:spcPts val="0"/>
                        </a:spcBef>
                        <a:spcAft>
                          <a:spcPts val="0"/>
                        </a:spcAft>
                        <a:buNone/>
                      </a:pPr>
                      <a:r>
                        <a:rPr lang="en-GB">
                          <a:latin typeface="Lato"/>
                          <a:ea typeface="Lato"/>
                          <a:cs typeface="Lato"/>
                          <a:sym typeface="Lato"/>
                        </a:rPr>
                        <a:t>0</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rPr lang="en-GB">
                          <a:latin typeface="Lato"/>
                          <a:ea typeface="Lato"/>
                          <a:cs typeface="Lato"/>
                          <a:sym typeface="Lato"/>
                        </a:rPr>
                        <a:t>5</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rPr lang="en-GB">
                          <a:latin typeface="Lato"/>
                          <a:ea typeface="Lato"/>
                          <a:cs typeface="Lato"/>
                          <a:sym typeface="Lato"/>
                        </a:rPr>
                        <a:t>4</a:t>
                      </a:r>
                      <a:endParaRPr>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rPr lang="en-GB">
                          <a:latin typeface="Lato"/>
                          <a:ea typeface="Lato"/>
                          <a:cs typeface="Lato"/>
                          <a:sym typeface="Lato"/>
                        </a:rPr>
                        <a:t>2</a:t>
                      </a:r>
                      <a:endParaRPr>
                        <a:latin typeface="Lato"/>
                        <a:ea typeface="Lato"/>
                        <a:cs typeface="Lato"/>
                        <a:sym typeface="Lato"/>
                      </a:endParaRPr>
                    </a:p>
                  </a:txBody>
                  <a:tcPr marT="91425" marB="91425" marR="91425" marL="91425"/>
                </a:tc>
              </a:tr>
            </a:tbl>
          </a:graphicData>
        </a:graphic>
      </p:graphicFrame>
      <p:graphicFrame>
        <p:nvGraphicFramePr>
          <p:cNvPr id="608" name="Google Shape;608;p53"/>
          <p:cNvGraphicFramePr/>
          <p:nvPr/>
        </p:nvGraphicFramePr>
        <p:xfrm>
          <a:off x="6300063" y="3787400"/>
          <a:ext cx="3000000" cy="3000000"/>
        </p:xfrm>
        <a:graphic>
          <a:graphicData uri="http://schemas.openxmlformats.org/drawingml/2006/table">
            <a:tbl>
              <a:tblPr>
                <a:noFill/>
                <a:tableStyleId>{709DE2C3-2308-4C69-8C59-EF3DC3FB48BA}</a:tableStyleId>
              </a:tblPr>
              <a:tblGrid>
                <a:gridCol w="1206500"/>
              </a:tblGrid>
              <a:tr h="396200">
                <a:tc>
                  <a:txBody>
                    <a:bodyPr/>
                    <a:lstStyle/>
                    <a:p>
                      <a:pPr indent="0" lvl="0" marL="0" rtl="0" algn="l">
                        <a:spcBef>
                          <a:spcPts val="0"/>
                        </a:spcBef>
                        <a:spcAft>
                          <a:spcPts val="0"/>
                        </a:spcAft>
                        <a:buNone/>
                      </a:pPr>
                      <a:r>
                        <a:rPr lang="en-GB">
                          <a:latin typeface="Lato"/>
                          <a:ea typeface="Lato"/>
                          <a:cs typeface="Lato"/>
                          <a:sym typeface="Lato"/>
                        </a:rPr>
                        <a:t>6</a:t>
                      </a:r>
                      <a:endParaRPr>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GB">
                          <a:latin typeface="Lato"/>
                          <a:ea typeface="Lato"/>
                          <a:cs typeface="Lato"/>
                          <a:sym typeface="Lato"/>
                        </a:rPr>
                        <a:t>2</a:t>
                      </a:r>
                      <a:endParaRPr>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GB">
                          <a:latin typeface="Lato"/>
                          <a:ea typeface="Lato"/>
                          <a:cs typeface="Lato"/>
                          <a:sym typeface="Lato"/>
                        </a:rPr>
                        <a:t>0</a:t>
                      </a:r>
                      <a:endParaRPr>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609" name="Google Shape;609;p53"/>
          <p:cNvSpPr/>
          <p:nvPr/>
        </p:nvSpPr>
        <p:spPr>
          <a:xfrm flipH="1">
            <a:off x="6161725" y="408954"/>
            <a:ext cx="1483200" cy="523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Pseudo Ground Truth</a:t>
            </a:r>
            <a:endParaRPr>
              <a:solidFill>
                <a:srgbClr val="FFFFFF"/>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4"/>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Re-mapping the clusters</a:t>
            </a:r>
            <a:endParaRPr b="1" sz="2200">
              <a:latin typeface="Raleway"/>
              <a:ea typeface="Raleway"/>
              <a:cs typeface="Raleway"/>
              <a:sym typeface="Raleway"/>
            </a:endParaRPr>
          </a:p>
        </p:txBody>
      </p:sp>
      <p:sp>
        <p:nvSpPr>
          <p:cNvPr id="615" name="Google Shape;615;p54"/>
          <p:cNvSpPr txBox="1"/>
          <p:nvPr/>
        </p:nvSpPr>
        <p:spPr>
          <a:xfrm>
            <a:off x="783050" y="1166875"/>
            <a:ext cx="6018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232629"/>
                </a:solidFill>
                <a:highlight>
                  <a:srgbClr val="FFFFFF"/>
                </a:highlight>
                <a:latin typeface="Lato"/>
                <a:ea typeface="Lato"/>
                <a:cs typeface="Lato"/>
                <a:sym typeface="Lato"/>
              </a:rPr>
              <a:t>Since we are not able to simply instruct the K-Means implementation to use the same names for the clusters each time</a:t>
            </a:r>
            <a:r>
              <a:rPr lang="en-GB" sz="1200">
                <a:latin typeface="Lato"/>
                <a:ea typeface="Lato"/>
                <a:cs typeface="Lato"/>
                <a:sym typeface="Lato"/>
              </a:rPr>
              <a:t>, we will remap the clusters using </a:t>
            </a:r>
            <a:r>
              <a:rPr lang="en-GB" sz="1200">
                <a:latin typeface="Lato"/>
                <a:ea typeface="Lato"/>
                <a:cs typeface="Lato"/>
                <a:sym typeface="Lato"/>
              </a:rPr>
              <a:t>the</a:t>
            </a:r>
            <a:r>
              <a:rPr lang="en-GB" sz="1200">
                <a:latin typeface="Lato"/>
                <a:ea typeface="Lato"/>
                <a:cs typeface="Lato"/>
                <a:sym typeface="Lato"/>
              </a:rPr>
              <a:t> cluster size as a proxy</a:t>
            </a:r>
            <a:endParaRPr sz="1200">
              <a:latin typeface="Lato"/>
              <a:ea typeface="Lato"/>
              <a:cs typeface="Lato"/>
              <a:sym typeface="Lato"/>
            </a:endParaRPr>
          </a:p>
        </p:txBody>
      </p:sp>
      <p:sp>
        <p:nvSpPr>
          <p:cNvPr id="616" name="Google Shape;616;p54"/>
          <p:cNvSpPr txBox="1"/>
          <p:nvPr/>
        </p:nvSpPr>
        <p:spPr>
          <a:xfrm>
            <a:off x="6590725" y="2287400"/>
            <a:ext cx="2024700" cy="21240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latin typeface="Lato"/>
                <a:ea typeface="Lato"/>
                <a:cs typeface="Lato"/>
                <a:sym typeface="Lato"/>
              </a:rPr>
              <a:t>Mapping: </a:t>
            </a:r>
            <a:endParaRPr b="1">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Cluster 3 → 4</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Cluster 5 → 3</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Cluster 4 → 5</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Cluster 0 → 6</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Cluster 2 → 2</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Cluster 1 → 0</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Cluster 6 → 1</a:t>
            </a:r>
            <a:endParaRPr>
              <a:solidFill>
                <a:schemeClr val="lt1"/>
              </a:solidFill>
              <a:latin typeface="Lato"/>
              <a:ea typeface="Lato"/>
              <a:cs typeface="Lato"/>
              <a:sym typeface="Lato"/>
            </a:endParaRPr>
          </a:p>
        </p:txBody>
      </p:sp>
      <p:pic>
        <p:nvPicPr>
          <p:cNvPr id="617" name="Google Shape;617;p54"/>
          <p:cNvPicPr preferRelativeResize="0"/>
          <p:nvPr/>
        </p:nvPicPr>
        <p:blipFill>
          <a:blip r:embed="rId3">
            <a:alphaModFix/>
          </a:blip>
          <a:stretch>
            <a:fillRect/>
          </a:stretch>
        </p:blipFill>
        <p:spPr>
          <a:xfrm>
            <a:off x="4069188" y="2655025"/>
            <a:ext cx="1678157" cy="1977825"/>
          </a:xfrm>
          <a:prstGeom prst="rect">
            <a:avLst/>
          </a:prstGeom>
          <a:noFill/>
          <a:ln cap="flat" cmpd="sng" w="9525">
            <a:solidFill>
              <a:schemeClr val="accent5"/>
            </a:solidFill>
            <a:prstDash val="solid"/>
            <a:round/>
            <a:headEnd len="sm" w="sm" type="none"/>
            <a:tailEnd len="sm" w="sm" type="none"/>
          </a:ln>
        </p:spPr>
      </p:pic>
      <p:pic>
        <p:nvPicPr>
          <p:cNvPr id="618" name="Google Shape;618;p54"/>
          <p:cNvPicPr preferRelativeResize="0"/>
          <p:nvPr/>
        </p:nvPicPr>
        <p:blipFill>
          <a:blip r:embed="rId4">
            <a:alphaModFix/>
          </a:blip>
          <a:stretch>
            <a:fillRect/>
          </a:stretch>
        </p:blipFill>
        <p:spPr>
          <a:xfrm>
            <a:off x="1416150" y="2655025"/>
            <a:ext cx="1809650" cy="1977825"/>
          </a:xfrm>
          <a:prstGeom prst="rect">
            <a:avLst/>
          </a:prstGeom>
          <a:noFill/>
          <a:ln cap="flat" cmpd="sng" w="9525">
            <a:solidFill>
              <a:schemeClr val="accent5"/>
            </a:solidFill>
            <a:prstDash val="solid"/>
            <a:round/>
            <a:headEnd len="sm" w="sm" type="none"/>
            <a:tailEnd len="sm" w="sm" type="none"/>
          </a:ln>
        </p:spPr>
      </p:pic>
      <p:sp>
        <p:nvSpPr>
          <p:cNvPr id="619" name="Google Shape;619;p54"/>
          <p:cNvSpPr/>
          <p:nvPr/>
        </p:nvSpPr>
        <p:spPr>
          <a:xfrm flipH="1">
            <a:off x="1579375" y="1981979"/>
            <a:ext cx="1483200" cy="523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Clusters from training data</a:t>
            </a:r>
            <a:endParaRPr>
              <a:solidFill>
                <a:srgbClr val="FFFFFF"/>
              </a:solidFill>
              <a:latin typeface="Lato"/>
              <a:ea typeface="Lato"/>
              <a:cs typeface="Lato"/>
              <a:sym typeface="Lato"/>
            </a:endParaRPr>
          </a:p>
        </p:txBody>
      </p:sp>
      <p:sp>
        <p:nvSpPr>
          <p:cNvPr id="620" name="Google Shape;620;p54"/>
          <p:cNvSpPr/>
          <p:nvPr/>
        </p:nvSpPr>
        <p:spPr>
          <a:xfrm flipH="1">
            <a:off x="4166675" y="1981979"/>
            <a:ext cx="1483200" cy="523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Pseudo</a:t>
            </a:r>
            <a:r>
              <a:rPr lang="en-GB">
                <a:solidFill>
                  <a:srgbClr val="FFFFFF"/>
                </a:solidFill>
                <a:latin typeface="Lato"/>
                <a:ea typeface="Lato"/>
                <a:cs typeface="Lato"/>
                <a:sym typeface="Lato"/>
              </a:rPr>
              <a:t> ground truth clusters</a:t>
            </a:r>
            <a:endParaRPr>
              <a:solidFill>
                <a:srgbClr val="FFFFFF"/>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5"/>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Decision Tree &amp; Random Forest Classification</a:t>
            </a:r>
            <a:endParaRPr b="1" sz="2200">
              <a:latin typeface="Raleway"/>
              <a:ea typeface="Raleway"/>
              <a:cs typeface="Raleway"/>
              <a:sym typeface="Raleway"/>
            </a:endParaRPr>
          </a:p>
        </p:txBody>
      </p:sp>
      <p:cxnSp>
        <p:nvCxnSpPr>
          <p:cNvPr id="626" name="Google Shape;626;p55"/>
          <p:cNvCxnSpPr/>
          <p:nvPr/>
        </p:nvCxnSpPr>
        <p:spPr>
          <a:xfrm flipH="1" rot="10800000">
            <a:off x="918150" y="1036825"/>
            <a:ext cx="7035900" cy="30600"/>
          </a:xfrm>
          <a:prstGeom prst="straightConnector1">
            <a:avLst/>
          </a:prstGeom>
          <a:noFill/>
          <a:ln cap="flat" cmpd="sng" w="9525">
            <a:solidFill>
              <a:srgbClr val="1F1F1F"/>
            </a:solidFill>
            <a:prstDash val="dash"/>
            <a:round/>
            <a:headEnd len="med" w="med" type="none"/>
            <a:tailEnd len="med" w="med" type="none"/>
          </a:ln>
        </p:spPr>
      </p:cxnSp>
      <p:cxnSp>
        <p:nvCxnSpPr>
          <p:cNvPr id="627" name="Google Shape;627;p55"/>
          <p:cNvCxnSpPr/>
          <p:nvPr/>
        </p:nvCxnSpPr>
        <p:spPr>
          <a:xfrm flipH="1" rot="10800000">
            <a:off x="926700" y="1944900"/>
            <a:ext cx="7018800" cy="15000"/>
          </a:xfrm>
          <a:prstGeom prst="straightConnector1">
            <a:avLst/>
          </a:prstGeom>
          <a:noFill/>
          <a:ln cap="flat" cmpd="sng" w="9525">
            <a:solidFill>
              <a:srgbClr val="1F1F1F"/>
            </a:solidFill>
            <a:prstDash val="dash"/>
            <a:round/>
            <a:headEnd len="med" w="med" type="none"/>
            <a:tailEnd len="med" w="med" type="none"/>
          </a:ln>
        </p:spPr>
      </p:cxnSp>
      <p:sp>
        <p:nvSpPr>
          <p:cNvPr id="628" name="Google Shape;628;p55"/>
          <p:cNvSpPr/>
          <p:nvPr/>
        </p:nvSpPr>
        <p:spPr>
          <a:xfrm>
            <a:off x="1609075" y="1931925"/>
            <a:ext cx="6237000" cy="827700"/>
          </a:xfrm>
          <a:prstGeom prst="roundRect">
            <a:avLst>
              <a:gd fmla="val 4313"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latin typeface="Lato"/>
                <a:ea typeface="Lato"/>
                <a:cs typeface="Lato"/>
                <a:sym typeface="Lato"/>
              </a:rPr>
              <a:t>Segments/Clusters: 0, 1, 2, 3, 4, 5, 6 (total 7 clusters based on the clustering done previously)</a:t>
            </a:r>
            <a:endParaRPr i="1" sz="1300">
              <a:latin typeface="Lato"/>
              <a:ea typeface="Lato"/>
              <a:cs typeface="Lato"/>
              <a:sym typeface="Lato"/>
            </a:endParaRPr>
          </a:p>
        </p:txBody>
      </p:sp>
      <p:sp>
        <p:nvSpPr>
          <p:cNvPr id="629" name="Google Shape;629;p55"/>
          <p:cNvSpPr/>
          <p:nvPr/>
        </p:nvSpPr>
        <p:spPr>
          <a:xfrm>
            <a:off x="604650" y="1931925"/>
            <a:ext cx="951000" cy="827700"/>
          </a:xfrm>
          <a:prstGeom prst="roundRect">
            <a:avLst>
              <a:gd fmla="val 4313" name="adj"/>
            </a:avLst>
          </a:prstGeom>
          <a:solidFill>
            <a:schemeClr val="accent5"/>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aleway SemiBold"/>
                <a:ea typeface="Raleway SemiBold"/>
                <a:cs typeface="Raleway SemiBold"/>
                <a:sym typeface="Raleway SemiBold"/>
              </a:rPr>
              <a:t>Target (Y) </a:t>
            </a:r>
            <a:endParaRPr b="1">
              <a:solidFill>
                <a:schemeClr val="lt1"/>
              </a:solidFill>
              <a:latin typeface="Raleway"/>
              <a:ea typeface="Raleway"/>
              <a:cs typeface="Raleway"/>
              <a:sym typeface="Raleway"/>
            </a:endParaRPr>
          </a:p>
        </p:txBody>
      </p:sp>
      <p:sp>
        <p:nvSpPr>
          <p:cNvPr id="630" name="Google Shape;630;p55"/>
          <p:cNvSpPr/>
          <p:nvPr/>
        </p:nvSpPr>
        <p:spPr>
          <a:xfrm>
            <a:off x="604650" y="3204600"/>
            <a:ext cx="3667800" cy="231600"/>
          </a:xfrm>
          <a:prstGeom prst="roundRect">
            <a:avLst>
              <a:gd fmla="val 4313" name="adj"/>
            </a:avLst>
          </a:prstGeom>
          <a:solidFill>
            <a:srgbClr val="53C6A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Raleway SemiBold"/>
                <a:ea typeface="Raleway SemiBold"/>
                <a:cs typeface="Raleway SemiBold"/>
                <a:sym typeface="Raleway SemiBold"/>
              </a:rPr>
              <a:t>Decision Tree</a:t>
            </a:r>
            <a:endParaRPr>
              <a:latin typeface="Raleway SemiBold"/>
              <a:ea typeface="Raleway SemiBold"/>
              <a:cs typeface="Raleway SemiBold"/>
              <a:sym typeface="Raleway SemiBold"/>
            </a:endParaRPr>
          </a:p>
        </p:txBody>
      </p:sp>
      <p:sp>
        <p:nvSpPr>
          <p:cNvPr id="631" name="Google Shape;631;p55"/>
          <p:cNvSpPr/>
          <p:nvPr/>
        </p:nvSpPr>
        <p:spPr>
          <a:xfrm>
            <a:off x="4189625" y="3204625"/>
            <a:ext cx="3764700" cy="231600"/>
          </a:xfrm>
          <a:prstGeom prst="roundRect">
            <a:avLst>
              <a:gd fmla="val 4313" name="adj"/>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Raleway SemiBold"/>
                <a:ea typeface="Raleway SemiBold"/>
                <a:cs typeface="Raleway SemiBold"/>
                <a:sym typeface="Raleway SemiBold"/>
              </a:rPr>
              <a:t>Random Forest</a:t>
            </a:r>
            <a:endParaRPr>
              <a:latin typeface="Raleway SemiBold"/>
              <a:ea typeface="Raleway SemiBold"/>
              <a:cs typeface="Raleway SemiBold"/>
              <a:sym typeface="Raleway SemiBold"/>
            </a:endParaRPr>
          </a:p>
        </p:txBody>
      </p:sp>
      <p:sp>
        <p:nvSpPr>
          <p:cNvPr id="632" name="Google Shape;632;p55"/>
          <p:cNvSpPr/>
          <p:nvPr/>
        </p:nvSpPr>
        <p:spPr>
          <a:xfrm>
            <a:off x="604650" y="3544525"/>
            <a:ext cx="3585000" cy="951300"/>
          </a:xfrm>
          <a:prstGeom prst="roundRect">
            <a:avLst>
              <a:gd fmla="val 4313" name="adj"/>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Accuracy: </a:t>
            </a:r>
            <a:r>
              <a:rPr lang="en-GB">
                <a:latin typeface="Lato"/>
                <a:ea typeface="Lato"/>
                <a:cs typeface="Lato"/>
                <a:sym typeface="Lato"/>
              </a:rPr>
              <a:t>0.89179</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Precision: 0.89179</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Recall: 0.89179</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F1-Score: 0.89179</a:t>
            </a:r>
            <a:endParaRPr>
              <a:latin typeface="Lato"/>
              <a:ea typeface="Lato"/>
              <a:cs typeface="Lato"/>
              <a:sym typeface="Lato"/>
            </a:endParaRPr>
          </a:p>
        </p:txBody>
      </p:sp>
      <p:sp>
        <p:nvSpPr>
          <p:cNvPr id="633" name="Google Shape;633;p55"/>
          <p:cNvSpPr/>
          <p:nvPr/>
        </p:nvSpPr>
        <p:spPr>
          <a:xfrm>
            <a:off x="4189625" y="3544525"/>
            <a:ext cx="3454800" cy="951300"/>
          </a:xfrm>
          <a:prstGeom prst="roundRect">
            <a:avLst>
              <a:gd fmla="val 4313" name="adj"/>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Accuracy: </a:t>
            </a:r>
            <a:r>
              <a:rPr lang="en-GB">
                <a:latin typeface="Lato"/>
                <a:ea typeface="Lato"/>
                <a:cs typeface="Lato"/>
                <a:sym typeface="Lato"/>
              </a:rPr>
              <a:t>0.99088</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Precision: </a:t>
            </a:r>
            <a:r>
              <a:rPr lang="en-GB">
                <a:latin typeface="Lato"/>
                <a:ea typeface="Lato"/>
                <a:cs typeface="Lato"/>
                <a:sym typeface="Lato"/>
              </a:rPr>
              <a:t>0.99088</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Recall: </a:t>
            </a:r>
            <a:r>
              <a:rPr lang="en-GB">
                <a:latin typeface="Lato"/>
                <a:ea typeface="Lato"/>
                <a:cs typeface="Lato"/>
                <a:sym typeface="Lato"/>
              </a:rPr>
              <a:t>0.99088</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F1-Score: </a:t>
            </a:r>
            <a:r>
              <a:rPr lang="en-GB">
                <a:latin typeface="Lato"/>
                <a:ea typeface="Lato"/>
                <a:cs typeface="Lato"/>
                <a:sym typeface="Lato"/>
              </a:rPr>
              <a:t>0.99088</a:t>
            </a:r>
            <a:endParaRPr>
              <a:latin typeface="Lato"/>
              <a:ea typeface="Lato"/>
              <a:cs typeface="Lato"/>
              <a:sym typeface="Lato"/>
            </a:endParaRPr>
          </a:p>
        </p:txBody>
      </p:sp>
      <p:cxnSp>
        <p:nvCxnSpPr>
          <p:cNvPr id="634" name="Google Shape;634;p55"/>
          <p:cNvCxnSpPr/>
          <p:nvPr/>
        </p:nvCxnSpPr>
        <p:spPr>
          <a:xfrm flipH="1" rot="10800000">
            <a:off x="1080150" y="2739525"/>
            <a:ext cx="6873900" cy="20100"/>
          </a:xfrm>
          <a:prstGeom prst="straightConnector1">
            <a:avLst/>
          </a:prstGeom>
          <a:noFill/>
          <a:ln cap="flat" cmpd="sng" w="9525">
            <a:solidFill>
              <a:srgbClr val="1F1F1F"/>
            </a:solidFill>
            <a:prstDash val="dash"/>
            <a:round/>
            <a:headEnd len="med" w="med" type="none"/>
            <a:tailEnd len="med" w="med" type="none"/>
          </a:ln>
        </p:spPr>
      </p:cxnSp>
      <p:sp>
        <p:nvSpPr>
          <p:cNvPr id="635" name="Google Shape;635;p55"/>
          <p:cNvSpPr/>
          <p:nvPr/>
        </p:nvSpPr>
        <p:spPr>
          <a:xfrm>
            <a:off x="604650" y="1047325"/>
            <a:ext cx="951000" cy="8277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aleway SemiBold"/>
                <a:ea typeface="Raleway SemiBold"/>
                <a:cs typeface="Raleway SemiBold"/>
                <a:sym typeface="Raleway SemiBold"/>
              </a:rPr>
              <a:t>Features (X)</a:t>
            </a:r>
            <a:endParaRPr sz="1300">
              <a:solidFill>
                <a:schemeClr val="lt1"/>
              </a:solidFill>
              <a:latin typeface="Raleway SemiBold"/>
              <a:ea typeface="Raleway SemiBold"/>
              <a:cs typeface="Raleway SemiBold"/>
              <a:sym typeface="Raleway SemiBold"/>
            </a:endParaRPr>
          </a:p>
        </p:txBody>
      </p:sp>
      <p:sp>
        <p:nvSpPr>
          <p:cNvPr id="636" name="Google Shape;636;p55"/>
          <p:cNvSpPr/>
          <p:nvPr/>
        </p:nvSpPr>
        <p:spPr>
          <a:xfrm>
            <a:off x="1609075" y="1078325"/>
            <a:ext cx="6237000" cy="827700"/>
          </a:xfrm>
          <a:prstGeom prst="roundRect">
            <a:avLst>
              <a:gd fmla="val 4313"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latin typeface="Lato"/>
                <a:ea typeface="Lato"/>
                <a:cs typeface="Lato"/>
                <a:sym typeface="Lato"/>
              </a:rPr>
              <a:t>Customer_state, recency, frequency, monetary, mean_review_score, mean_num_installments, boleto, credit_card, debit_card, voucher, most_exp_category</a:t>
            </a:r>
            <a:endParaRPr sz="1300">
              <a:latin typeface="Lato"/>
              <a:ea typeface="Lato"/>
              <a:cs typeface="Lato"/>
              <a:sym typeface="Lato"/>
            </a:endParaRPr>
          </a:p>
        </p:txBody>
      </p:sp>
      <p:sp>
        <p:nvSpPr>
          <p:cNvPr id="637" name="Google Shape;637;p55"/>
          <p:cNvSpPr/>
          <p:nvPr/>
        </p:nvSpPr>
        <p:spPr>
          <a:xfrm>
            <a:off x="604650" y="283736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Models</a:t>
            </a:r>
            <a:endParaRPr>
              <a:solidFill>
                <a:schemeClr val="lt1"/>
              </a:solidFill>
              <a:latin typeface="Raleway SemiBold"/>
              <a:ea typeface="Raleway SemiBold"/>
              <a:cs typeface="Raleway SemiBold"/>
              <a:sym typeface="Raleway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6"/>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XGBoost Classification</a:t>
            </a:r>
            <a:endParaRPr b="1" sz="2200">
              <a:latin typeface="Raleway"/>
              <a:ea typeface="Raleway"/>
              <a:cs typeface="Raleway"/>
              <a:sym typeface="Raleway"/>
            </a:endParaRPr>
          </a:p>
        </p:txBody>
      </p:sp>
      <p:cxnSp>
        <p:nvCxnSpPr>
          <p:cNvPr id="643" name="Google Shape;643;p56"/>
          <p:cNvCxnSpPr/>
          <p:nvPr/>
        </p:nvCxnSpPr>
        <p:spPr>
          <a:xfrm flipH="1" rot="10800000">
            <a:off x="918150" y="1036825"/>
            <a:ext cx="7035900" cy="30600"/>
          </a:xfrm>
          <a:prstGeom prst="straightConnector1">
            <a:avLst/>
          </a:prstGeom>
          <a:noFill/>
          <a:ln cap="flat" cmpd="sng" w="9525">
            <a:solidFill>
              <a:srgbClr val="1F1F1F"/>
            </a:solidFill>
            <a:prstDash val="dash"/>
            <a:round/>
            <a:headEnd len="med" w="med" type="none"/>
            <a:tailEnd len="med" w="med" type="none"/>
          </a:ln>
        </p:spPr>
      </p:cxnSp>
      <p:cxnSp>
        <p:nvCxnSpPr>
          <p:cNvPr id="644" name="Google Shape;644;p56"/>
          <p:cNvCxnSpPr/>
          <p:nvPr/>
        </p:nvCxnSpPr>
        <p:spPr>
          <a:xfrm flipH="1" rot="10800000">
            <a:off x="926700" y="1944900"/>
            <a:ext cx="7018800" cy="15000"/>
          </a:xfrm>
          <a:prstGeom prst="straightConnector1">
            <a:avLst/>
          </a:prstGeom>
          <a:noFill/>
          <a:ln cap="flat" cmpd="sng" w="9525">
            <a:solidFill>
              <a:srgbClr val="1F1F1F"/>
            </a:solidFill>
            <a:prstDash val="dash"/>
            <a:round/>
            <a:headEnd len="med" w="med" type="none"/>
            <a:tailEnd len="med" w="med" type="none"/>
          </a:ln>
        </p:spPr>
      </p:cxnSp>
      <p:sp>
        <p:nvSpPr>
          <p:cNvPr id="645" name="Google Shape;645;p56"/>
          <p:cNvSpPr/>
          <p:nvPr/>
        </p:nvSpPr>
        <p:spPr>
          <a:xfrm>
            <a:off x="1609075" y="1931925"/>
            <a:ext cx="6237000" cy="827700"/>
          </a:xfrm>
          <a:prstGeom prst="roundRect">
            <a:avLst>
              <a:gd fmla="val 4313"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latin typeface="Lato"/>
                <a:ea typeface="Lato"/>
                <a:cs typeface="Lato"/>
                <a:sym typeface="Lato"/>
              </a:rPr>
              <a:t>Segments/Clusters: 0, 1, 2, 3, 4, 5, 6 (total 7 clusters based on the clustering done previously)</a:t>
            </a:r>
            <a:endParaRPr i="1" sz="1300">
              <a:latin typeface="Lato"/>
              <a:ea typeface="Lato"/>
              <a:cs typeface="Lato"/>
              <a:sym typeface="Lato"/>
            </a:endParaRPr>
          </a:p>
        </p:txBody>
      </p:sp>
      <p:sp>
        <p:nvSpPr>
          <p:cNvPr id="646" name="Google Shape;646;p56"/>
          <p:cNvSpPr/>
          <p:nvPr/>
        </p:nvSpPr>
        <p:spPr>
          <a:xfrm>
            <a:off x="604650" y="1931925"/>
            <a:ext cx="951000" cy="827700"/>
          </a:xfrm>
          <a:prstGeom prst="roundRect">
            <a:avLst>
              <a:gd fmla="val 4313" name="adj"/>
            </a:avLst>
          </a:prstGeom>
          <a:solidFill>
            <a:schemeClr val="accent5"/>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aleway SemiBold"/>
                <a:ea typeface="Raleway SemiBold"/>
                <a:cs typeface="Raleway SemiBold"/>
                <a:sym typeface="Raleway SemiBold"/>
              </a:rPr>
              <a:t>Target (Y) </a:t>
            </a:r>
            <a:endParaRPr b="1">
              <a:solidFill>
                <a:schemeClr val="lt1"/>
              </a:solidFill>
              <a:latin typeface="Raleway"/>
              <a:ea typeface="Raleway"/>
              <a:cs typeface="Raleway"/>
              <a:sym typeface="Raleway"/>
            </a:endParaRPr>
          </a:p>
        </p:txBody>
      </p:sp>
      <p:sp>
        <p:nvSpPr>
          <p:cNvPr id="647" name="Google Shape;647;p56"/>
          <p:cNvSpPr/>
          <p:nvPr/>
        </p:nvSpPr>
        <p:spPr>
          <a:xfrm>
            <a:off x="604650" y="3204600"/>
            <a:ext cx="3667800" cy="231600"/>
          </a:xfrm>
          <a:prstGeom prst="roundRect">
            <a:avLst>
              <a:gd fmla="val 4313" name="adj"/>
            </a:avLst>
          </a:prstGeom>
          <a:solidFill>
            <a:srgbClr val="53C6A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Raleway SemiBold"/>
                <a:ea typeface="Raleway SemiBold"/>
                <a:cs typeface="Raleway SemiBold"/>
                <a:sym typeface="Raleway SemiBold"/>
              </a:rPr>
              <a:t>XGBoost</a:t>
            </a:r>
            <a:endParaRPr>
              <a:latin typeface="Raleway SemiBold"/>
              <a:ea typeface="Raleway SemiBold"/>
              <a:cs typeface="Raleway SemiBold"/>
              <a:sym typeface="Raleway SemiBold"/>
            </a:endParaRPr>
          </a:p>
        </p:txBody>
      </p:sp>
      <p:sp>
        <p:nvSpPr>
          <p:cNvPr id="648" name="Google Shape;648;p56"/>
          <p:cNvSpPr/>
          <p:nvPr/>
        </p:nvSpPr>
        <p:spPr>
          <a:xfrm>
            <a:off x="604650" y="3544525"/>
            <a:ext cx="3585000" cy="951300"/>
          </a:xfrm>
          <a:prstGeom prst="roundRect">
            <a:avLst>
              <a:gd fmla="val 4313" name="adj"/>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Accuracy: 0.99088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Precision: 0.99088</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Recall: 0.99088</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F1-Score: 0.99088</a:t>
            </a:r>
            <a:endParaRPr>
              <a:latin typeface="Lato"/>
              <a:ea typeface="Lato"/>
              <a:cs typeface="Lato"/>
              <a:sym typeface="Lato"/>
            </a:endParaRPr>
          </a:p>
        </p:txBody>
      </p:sp>
      <p:cxnSp>
        <p:nvCxnSpPr>
          <p:cNvPr id="649" name="Google Shape;649;p56"/>
          <p:cNvCxnSpPr/>
          <p:nvPr/>
        </p:nvCxnSpPr>
        <p:spPr>
          <a:xfrm flipH="1" rot="10800000">
            <a:off x="1080150" y="2739525"/>
            <a:ext cx="6873900" cy="20100"/>
          </a:xfrm>
          <a:prstGeom prst="straightConnector1">
            <a:avLst/>
          </a:prstGeom>
          <a:noFill/>
          <a:ln cap="flat" cmpd="sng" w="9525">
            <a:solidFill>
              <a:srgbClr val="1F1F1F"/>
            </a:solidFill>
            <a:prstDash val="dash"/>
            <a:round/>
            <a:headEnd len="med" w="med" type="none"/>
            <a:tailEnd len="med" w="med" type="none"/>
          </a:ln>
        </p:spPr>
      </p:cxnSp>
      <p:sp>
        <p:nvSpPr>
          <p:cNvPr id="650" name="Google Shape;650;p56"/>
          <p:cNvSpPr/>
          <p:nvPr/>
        </p:nvSpPr>
        <p:spPr>
          <a:xfrm>
            <a:off x="604650" y="1047325"/>
            <a:ext cx="951000" cy="8277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aleway SemiBold"/>
                <a:ea typeface="Raleway SemiBold"/>
                <a:cs typeface="Raleway SemiBold"/>
                <a:sym typeface="Raleway SemiBold"/>
              </a:rPr>
              <a:t>Features (X)</a:t>
            </a:r>
            <a:endParaRPr sz="1300">
              <a:solidFill>
                <a:schemeClr val="lt1"/>
              </a:solidFill>
              <a:latin typeface="Raleway SemiBold"/>
              <a:ea typeface="Raleway SemiBold"/>
              <a:cs typeface="Raleway SemiBold"/>
              <a:sym typeface="Raleway SemiBold"/>
            </a:endParaRPr>
          </a:p>
        </p:txBody>
      </p:sp>
      <p:sp>
        <p:nvSpPr>
          <p:cNvPr id="651" name="Google Shape;651;p56"/>
          <p:cNvSpPr/>
          <p:nvPr/>
        </p:nvSpPr>
        <p:spPr>
          <a:xfrm>
            <a:off x="1609075" y="1078325"/>
            <a:ext cx="6237000" cy="827700"/>
          </a:xfrm>
          <a:prstGeom prst="roundRect">
            <a:avLst>
              <a:gd fmla="val 4313"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latin typeface="Lato"/>
                <a:ea typeface="Lato"/>
                <a:cs typeface="Lato"/>
                <a:sym typeface="Lato"/>
              </a:rPr>
              <a:t>Customer_state, recency, frequency, monetary, mean_review_score, mean_num_installments, boleto, credit_card, debit_card, voucher, most_exp_category</a:t>
            </a:r>
            <a:endParaRPr sz="1300">
              <a:latin typeface="Lato"/>
              <a:ea typeface="Lato"/>
              <a:cs typeface="Lato"/>
              <a:sym typeface="Lato"/>
            </a:endParaRPr>
          </a:p>
        </p:txBody>
      </p:sp>
      <p:sp>
        <p:nvSpPr>
          <p:cNvPr id="652" name="Google Shape;652;p56"/>
          <p:cNvSpPr/>
          <p:nvPr/>
        </p:nvSpPr>
        <p:spPr>
          <a:xfrm>
            <a:off x="604650" y="2837363"/>
            <a:ext cx="7349400" cy="289500"/>
          </a:xfrm>
          <a:prstGeom prst="roundRect">
            <a:avLst>
              <a:gd fmla="val 4313"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Models</a:t>
            </a:r>
            <a:endParaRPr>
              <a:solidFill>
                <a:schemeClr val="lt1"/>
              </a:solidFill>
              <a:latin typeface="Raleway SemiBold"/>
              <a:ea typeface="Raleway SemiBold"/>
              <a:cs typeface="Raleway SemiBold"/>
              <a:sym typeface="Raleway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type="title"/>
          </p:nvPr>
        </p:nvSpPr>
        <p:spPr>
          <a:xfrm>
            <a:off x="487425" y="359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000000"/>
                </a:solidFill>
              </a:rPr>
              <a:t>Current Process of Segmenting Consumers</a:t>
            </a:r>
            <a:endParaRPr sz="1500"/>
          </a:p>
        </p:txBody>
      </p:sp>
      <p:sp>
        <p:nvSpPr>
          <p:cNvPr id="211" name="Google Shape;211;p21"/>
          <p:cNvSpPr/>
          <p:nvPr/>
        </p:nvSpPr>
        <p:spPr>
          <a:xfrm>
            <a:off x="1495641" y="906200"/>
            <a:ext cx="873600" cy="4620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Data</a:t>
            </a:r>
            <a:endParaRPr sz="1100">
              <a:latin typeface="Lato"/>
              <a:ea typeface="Lato"/>
              <a:cs typeface="Lato"/>
              <a:sym typeface="Lato"/>
            </a:endParaRPr>
          </a:p>
        </p:txBody>
      </p:sp>
      <p:sp>
        <p:nvSpPr>
          <p:cNvPr id="212" name="Google Shape;212;p21"/>
          <p:cNvSpPr/>
          <p:nvPr/>
        </p:nvSpPr>
        <p:spPr>
          <a:xfrm>
            <a:off x="1284712" y="1570699"/>
            <a:ext cx="1295400" cy="7164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No Predefined Consumer Segments</a:t>
            </a:r>
            <a:endParaRPr sz="1100">
              <a:latin typeface="Lato"/>
              <a:ea typeface="Lato"/>
              <a:cs typeface="Lato"/>
              <a:sym typeface="Lato"/>
            </a:endParaRPr>
          </a:p>
        </p:txBody>
      </p:sp>
      <p:sp>
        <p:nvSpPr>
          <p:cNvPr id="213" name="Google Shape;213;p21"/>
          <p:cNvSpPr/>
          <p:nvPr/>
        </p:nvSpPr>
        <p:spPr>
          <a:xfrm>
            <a:off x="440399" y="2489614"/>
            <a:ext cx="1295400" cy="7164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Segment based on Business Judgement</a:t>
            </a:r>
            <a:endParaRPr sz="1100">
              <a:latin typeface="Lato"/>
              <a:ea typeface="Lato"/>
              <a:cs typeface="Lato"/>
              <a:sym typeface="Lato"/>
            </a:endParaRPr>
          </a:p>
        </p:txBody>
      </p:sp>
      <p:sp>
        <p:nvSpPr>
          <p:cNvPr id="214" name="Google Shape;214;p21"/>
          <p:cNvSpPr/>
          <p:nvPr/>
        </p:nvSpPr>
        <p:spPr>
          <a:xfrm>
            <a:off x="2058643" y="2489614"/>
            <a:ext cx="1295400" cy="7164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Segment Based on Clustering Algorithms</a:t>
            </a:r>
            <a:endParaRPr sz="1100">
              <a:latin typeface="Lato"/>
              <a:ea typeface="Lato"/>
              <a:cs typeface="Lato"/>
              <a:sym typeface="Lato"/>
            </a:endParaRPr>
          </a:p>
        </p:txBody>
      </p:sp>
      <p:sp>
        <p:nvSpPr>
          <p:cNvPr id="215" name="Google Shape;215;p21"/>
          <p:cNvSpPr/>
          <p:nvPr/>
        </p:nvSpPr>
        <p:spPr>
          <a:xfrm>
            <a:off x="1327050" y="4276751"/>
            <a:ext cx="1210800" cy="7164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Analyze segments to drive business strategies </a:t>
            </a:r>
            <a:endParaRPr sz="1100">
              <a:latin typeface="Lato"/>
              <a:ea typeface="Lato"/>
              <a:cs typeface="Lato"/>
              <a:sym typeface="Lato"/>
            </a:endParaRPr>
          </a:p>
        </p:txBody>
      </p:sp>
      <p:sp>
        <p:nvSpPr>
          <p:cNvPr id="216" name="Google Shape;216;p21"/>
          <p:cNvSpPr/>
          <p:nvPr/>
        </p:nvSpPr>
        <p:spPr>
          <a:xfrm>
            <a:off x="1284712" y="3357694"/>
            <a:ext cx="1295400" cy="7164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Defined Consumer Segments</a:t>
            </a:r>
            <a:endParaRPr sz="1100">
              <a:latin typeface="Lato"/>
              <a:ea typeface="Lato"/>
              <a:cs typeface="Lato"/>
              <a:sym typeface="Lato"/>
            </a:endParaRPr>
          </a:p>
        </p:txBody>
      </p:sp>
      <p:cxnSp>
        <p:nvCxnSpPr>
          <p:cNvPr id="217" name="Google Shape;217;p21"/>
          <p:cNvCxnSpPr>
            <a:stCxn id="211" idx="2"/>
            <a:endCxn id="212" idx="0"/>
          </p:cNvCxnSpPr>
          <p:nvPr/>
        </p:nvCxnSpPr>
        <p:spPr>
          <a:xfrm>
            <a:off x="1932441" y="1368200"/>
            <a:ext cx="0" cy="202500"/>
          </a:xfrm>
          <a:prstGeom prst="straightConnector1">
            <a:avLst/>
          </a:prstGeom>
          <a:noFill/>
          <a:ln cap="flat" cmpd="sng" w="9525">
            <a:solidFill>
              <a:schemeClr val="dk2"/>
            </a:solidFill>
            <a:prstDash val="solid"/>
            <a:round/>
            <a:headEnd len="med" w="med" type="none"/>
            <a:tailEnd len="med" w="med" type="stealth"/>
          </a:ln>
        </p:spPr>
      </p:cxnSp>
      <p:cxnSp>
        <p:nvCxnSpPr>
          <p:cNvPr id="218" name="Google Shape;218;p21"/>
          <p:cNvCxnSpPr>
            <a:stCxn id="212" idx="2"/>
            <a:endCxn id="213" idx="0"/>
          </p:cNvCxnSpPr>
          <p:nvPr/>
        </p:nvCxnSpPr>
        <p:spPr>
          <a:xfrm rot="5400000">
            <a:off x="1409062" y="1966249"/>
            <a:ext cx="202500" cy="844200"/>
          </a:xfrm>
          <a:prstGeom prst="bentConnector3">
            <a:avLst>
              <a:gd fmla="val 50003" name="adj1"/>
            </a:avLst>
          </a:prstGeom>
          <a:noFill/>
          <a:ln cap="flat" cmpd="sng" w="9525">
            <a:solidFill>
              <a:schemeClr val="dk2"/>
            </a:solidFill>
            <a:prstDash val="solid"/>
            <a:round/>
            <a:headEnd len="med" w="med" type="none"/>
            <a:tailEnd len="med" w="med" type="stealth"/>
          </a:ln>
        </p:spPr>
      </p:cxnSp>
      <p:cxnSp>
        <p:nvCxnSpPr>
          <p:cNvPr id="219" name="Google Shape;219;p21"/>
          <p:cNvCxnSpPr>
            <a:stCxn id="212" idx="2"/>
            <a:endCxn id="214" idx="0"/>
          </p:cNvCxnSpPr>
          <p:nvPr/>
        </p:nvCxnSpPr>
        <p:spPr>
          <a:xfrm flipH="1" rot="-5400000">
            <a:off x="2218162" y="2001349"/>
            <a:ext cx="202500" cy="7740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220" name="Google Shape;220;p21"/>
          <p:cNvCxnSpPr>
            <a:stCxn id="213" idx="2"/>
            <a:endCxn id="216" idx="0"/>
          </p:cNvCxnSpPr>
          <p:nvPr/>
        </p:nvCxnSpPr>
        <p:spPr>
          <a:xfrm flipH="1" rot="-5400000">
            <a:off x="1434299" y="2859814"/>
            <a:ext cx="151800" cy="844200"/>
          </a:xfrm>
          <a:prstGeom prst="bentConnector3">
            <a:avLst>
              <a:gd fmla="val 49961" name="adj1"/>
            </a:avLst>
          </a:prstGeom>
          <a:noFill/>
          <a:ln cap="flat" cmpd="sng" w="9525">
            <a:solidFill>
              <a:schemeClr val="dk2"/>
            </a:solidFill>
            <a:prstDash val="solid"/>
            <a:round/>
            <a:headEnd len="med" w="med" type="none"/>
            <a:tailEnd len="med" w="med" type="stealth"/>
          </a:ln>
        </p:spPr>
      </p:cxnSp>
      <p:cxnSp>
        <p:nvCxnSpPr>
          <p:cNvPr id="221" name="Google Shape;221;p21"/>
          <p:cNvCxnSpPr>
            <a:stCxn id="214" idx="2"/>
            <a:endCxn id="216" idx="0"/>
          </p:cNvCxnSpPr>
          <p:nvPr/>
        </p:nvCxnSpPr>
        <p:spPr>
          <a:xfrm rot="5400000">
            <a:off x="2243443" y="2894914"/>
            <a:ext cx="151800" cy="774000"/>
          </a:xfrm>
          <a:prstGeom prst="bentConnector3">
            <a:avLst>
              <a:gd fmla="val 49961" name="adj1"/>
            </a:avLst>
          </a:prstGeom>
          <a:noFill/>
          <a:ln cap="flat" cmpd="sng" w="9525">
            <a:solidFill>
              <a:schemeClr val="dk2"/>
            </a:solidFill>
            <a:prstDash val="solid"/>
            <a:round/>
            <a:headEnd len="med" w="med" type="none"/>
            <a:tailEnd len="med" w="med" type="stealth"/>
          </a:ln>
        </p:spPr>
      </p:cxnSp>
      <p:cxnSp>
        <p:nvCxnSpPr>
          <p:cNvPr id="222" name="Google Shape;222;p21"/>
          <p:cNvCxnSpPr>
            <a:stCxn id="216" idx="2"/>
            <a:endCxn id="215" idx="0"/>
          </p:cNvCxnSpPr>
          <p:nvPr/>
        </p:nvCxnSpPr>
        <p:spPr>
          <a:xfrm>
            <a:off x="1932412" y="4074094"/>
            <a:ext cx="0" cy="202800"/>
          </a:xfrm>
          <a:prstGeom prst="straightConnector1">
            <a:avLst/>
          </a:prstGeom>
          <a:noFill/>
          <a:ln cap="flat" cmpd="sng" w="9525">
            <a:solidFill>
              <a:schemeClr val="dk2"/>
            </a:solidFill>
            <a:prstDash val="solid"/>
            <a:round/>
            <a:headEnd len="med" w="med" type="none"/>
            <a:tailEnd len="med" w="med" type="stealth"/>
          </a:ln>
        </p:spPr>
      </p:cxnSp>
      <p:sp>
        <p:nvSpPr>
          <p:cNvPr id="223" name="Google Shape;223;p21"/>
          <p:cNvSpPr txBox="1"/>
          <p:nvPr>
            <p:ph type="title"/>
          </p:nvPr>
        </p:nvSpPr>
        <p:spPr>
          <a:xfrm>
            <a:off x="3936525" y="1660475"/>
            <a:ext cx="4644600" cy="27135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GB" sz="1700">
                <a:latin typeface="Lato"/>
                <a:ea typeface="Lato"/>
                <a:cs typeface="Lato"/>
                <a:sym typeface="Lato"/>
              </a:rPr>
              <a:t>Challenges of the process</a:t>
            </a:r>
            <a:endParaRPr sz="1700">
              <a:latin typeface="Lato"/>
              <a:ea typeface="Lato"/>
              <a:cs typeface="Lato"/>
              <a:sym typeface="Lato"/>
            </a:endParaRPr>
          </a:p>
          <a:p>
            <a:pPr indent="-317500" lvl="0" marL="457200" marR="0" rtl="0" algn="l">
              <a:lnSpc>
                <a:spcPct val="150000"/>
              </a:lnSpc>
              <a:spcBef>
                <a:spcPts val="400"/>
              </a:spcBef>
              <a:spcAft>
                <a:spcPts val="0"/>
              </a:spcAft>
              <a:buClr>
                <a:srgbClr val="111111"/>
              </a:buClr>
              <a:buSzPts val="1400"/>
              <a:buFont typeface="Lato"/>
              <a:buChar char="●"/>
            </a:pPr>
            <a:r>
              <a:rPr lang="en-GB" sz="1400">
                <a:solidFill>
                  <a:srgbClr val="111111"/>
                </a:solidFill>
                <a:latin typeface="Lato"/>
                <a:ea typeface="Lato"/>
                <a:cs typeface="Lato"/>
                <a:sym typeface="Lato"/>
              </a:rPr>
              <a:t>Static Analysis</a:t>
            </a:r>
            <a:endParaRPr sz="1400">
              <a:solidFill>
                <a:srgbClr val="111111"/>
              </a:solidFill>
              <a:latin typeface="Lato"/>
              <a:ea typeface="Lato"/>
              <a:cs typeface="Lato"/>
              <a:sym typeface="Lato"/>
            </a:endParaRPr>
          </a:p>
          <a:p>
            <a:pPr indent="-317500" lvl="1" marL="914400" marR="0" rtl="0" algn="l">
              <a:lnSpc>
                <a:spcPct val="150000"/>
              </a:lnSpc>
              <a:spcBef>
                <a:spcPts val="400"/>
              </a:spcBef>
              <a:spcAft>
                <a:spcPts val="0"/>
              </a:spcAft>
              <a:buClr>
                <a:srgbClr val="111111"/>
              </a:buClr>
              <a:buSzPts val="1400"/>
              <a:buFont typeface="Lato"/>
              <a:buChar char="○"/>
            </a:pPr>
            <a:r>
              <a:rPr b="0" lang="en-GB" sz="1400">
                <a:solidFill>
                  <a:srgbClr val="111111"/>
                </a:solidFill>
                <a:latin typeface="Lato"/>
                <a:ea typeface="Lato"/>
                <a:cs typeface="Lato"/>
                <a:sym typeface="Lato"/>
              </a:rPr>
              <a:t>Segmentation only performed once</a:t>
            </a:r>
            <a:endParaRPr b="0" sz="1400">
              <a:solidFill>
                <a:srgbClr val="111111"/>
              </a:solidFill>
              <a:latin typeface="Lato"/>
              <a:ea typeface="Lato"/>
              <a:cs typeface="Lato"/>
              <a:sym typeface="Lato"/>
            </a:endParaRPr>
          </a:p>
          <a:p>
            <a:pPr indent="-317500" lvl="0" marL="457200" marR="0" rtl="0" algn="l">
              <a:lnSpc>
                <a:spcPct val="150000"/>
              </a:lnSpc>
              <a:spcBef>
                <a:spcPts val="400"/>
              </a:spcBef>
              <a:spcAft>
                <a:spcPts val="0"/>
              </a:spcAft>
              <a:buClr>
                <a:srgbClr val="111111"/>
              </a:buClr>
              <a:buSzPts val="1400"/>
              <a:buFont typeface="Lato"/>
              <a:buChar char="●"/>
            </a:pPr>
            <a:r>
              <a:rPr b="0" lang="en-GB" sz="1400">
                <a:solidFill>
                  <a:srgbClr val="111111"/>
                </a:solidFill>
                <a:latin typeface="Lato"/>
                <a:ea typeface="Lato"/>
                <a:cs typeface="Lato"/>
                <a:sym typeface="Lato"/>
              </a:rPr>
              <a:t>Require </a:t>
            </a:r>
            <a:r>
              <a:rPr lang="en-GB" sz="1400">
                <a:solidFill>
                  <a:srgbClr val="111111"/>
                </a:solidFill>
                <a:latin typeface="Lato"/>
                <a:ea typeface="Lato"/>
                <a:cs typeface="Lato"/>
                <a:sym typeface="Lato"/>
              </a:rPr>
              <a:t>whole clustering model to be ran again </a:t>
            </a:r>
            <a:r>
              <a:rPr b="0" lang="en-GB" sz="1400">
                <a:solidFill>
                  <a:srgbClr val="111111"/>
                </a:solidFill>
                <a:latin typeface="Lato"/>
                <a:ea typeface="Lato"/>
                <a:cs typeface="Lato"/>
                <a:sym typeface="Lato"/>
              </a:rPr>
              <a:t>to classify new customers or reclassify existing customers with new purchases </a:t>
            </a:r>
            <a:endParaRPr b="0" sz="1400">
              <a:solidFill>
                <a:srgbClr val="111111"/>
              </a:solidFill>
              <a:latin typeface="Lato"/>
              <a:ea typeface="Lato"/>
              <a:cs typeface="Lato"/>
              <a:sym typeface="Lato"/>
            </a:endParaRPr>
          </a:p>
          <a:p>
            <a:pPr indent="-317500" lvl="1" marL="914400" marR="0" rtl="0" algn="l">
              <a:lnSpc>
                <a:spcPct val="150000"/>
              </a:lnSpc>
              <a:spcBef>
                <a:spcPts val="400"/>
              </a:spcBef>
              <a:spcAft>
                <a:spcPts val="0"/>
              </a:spcAft>
              <a:buClr>
                <a:srgbClr val="111111"/>
              </a:buClr>
              <a:buSzPts val="1400"/>
              <a:buFont typeface="Lato"/>
              <a:buChar char="○"/>
            </a:pPr>
            <a:r>
              <a:rPr b="0" lang="en-GB" sz="1400">
                <a:solidFill>
                  <a:srgbClr val="111111"/>
                </a:solidFill>
                <a:latin typeface="Lato"/>
                <a:ea typeface="Lato"/>
                <a:cs typeface="Lato"/>
                <a:sym typeface="Lato"/>
              </a:rPr>
              <a:t>Inefficient </a:t>
            </a:r>
            <a:endParaRPr b="0" sz="1400">
              <a:solidFill>
                <a:srgbClr val="111111"/>
              </a:solidFill>
              <a:latin typeface="Lato"/>
              <a:ea typeface="Lato"/>
              <a:cs typeface="Lato"/>
              <a:sym typeface="Lato"/>
            </a:endParaRPr>
          </a:p>
          <a:p>
            <a:pPr indent="0" lvl="0" marL="457200" rtl="0" algn="l">
              <a:spcBef>
                <a:spcPts val="400"/>
              </a:spcBef>
              <a:spcAft>
                <a:spcPts val="0"/>
              </a:spcAft>
              <a:buNone/>
            </a:pPr>
            <a:r>
              <a:t/>
            </a:r>
            <a:endParaRPr b="0" sz="1200">
              <a:latin typeface="Lato"/>
              <a:ea typeface="Lato"/>
              <a:cs typeface="Lato"/>
              <a:sym typeface="Lato"/>
            </a:endParaRPr>
          </a:p>
        </p:txBody>
      </p:sp>
      <p:sp>
        <p:nvSpPr>
          <p:cNvPr id="224" name="Google Shape;224;p21"/>
          <p:cNvSpPr txBox="1"/>
          <p:nvPr/>
        </p:nvSpPr>
        <p:spPr>
          <a:xfrm>
            <a:off x="1740700" y="2660850"/>
            <a:ext cx="38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OR</a:t>
            </a:r>
            <a:endParaRPr sz="900">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7"/>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Results and Discussion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8"/>
          <p:cNvSpPr txBox="1"/>
          <p:nvPr/>
        </p:nvSpPr>
        <p:spPr>
          <a:xfrm>
            <a:off x="528450" y="2779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Evaluation of Classification Methods</a:t>
            </a:r>
            <a:endParaRPr b="1" sz="2200">
              <a:latin typeface="Raleway"/>
              <a:ea typeface="Raleway"/>
              <a:cs typeface="Raleway"/>
              <a:sym typeface="Raleway"/>
            </a:endParaRPr>
          </a:p>
        </p:txBody>
      </p:sp>
      <p:graphicFrame>
        <p:nvGraphicFramePr>
          <p:cNvPr id="663" name="Google Shape;663;p58"/>
          <p:cNvGraphicFramePr/>
          <p:nvPr/>
        </p:nvGraphicFramePr>
        <p:xfrm>
          <a:off x="1676400" y="1020150"/>
          <a:ext cx="3000000" cy="3000000"/>
        </p:xfrm>
        <a:graphic>
          <a:graphicData uri="http://schemas.openxmlformats.org/drawingml/2006/table">
            <a:tbl>
              <a:tblPr>
                <a:noFill/>
                <a:tableStyleId>{709DE2C3-2308-4C69-8C59-EF3DC3FB48BA}</a:tableStyleId>
              </a:tblPr>
              <a:tblGrid>
                <a:gridCol w="1447800"/>
                <a:gridCol w="1447800"/>
                <a:gridCol w="1447800"/>
                <a:gridCol w="1447800"/>
              </a:tblGrid>
              <a:tr h="3810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Lato"/>
                          <a:ea typeface="Lato"/>
                          <a:cs typeface="Lato"/>
                          <a:sym typeface="Lato"/>
                        </a:rPr>
                        <a:t>Decision Tree</a:t>
                      </a:r>
                      <a:endParaRPr>
                        <a:solidFill>
                          <a:srgbClr val="FFFFFF"/>
                        </a:solidFill>
                        <a:latin typeface="Lato"/>
                        <a:ea typeface="Lato"/>
                        <a:cs typeface="Lato"/>
                        <a:sym typeface="Lato"/>
                      </a:endParaRPr>
                    </a:p>
                  </a:txBody>
                  <a:tcPr marT="91425" marB="91425" marR="91425" marL="91425">
                    <a:solidFill>
                      <a:schemeClr val="accent5"/>
                    </a:solidFill>
                  </a:tcPr>
                </a:tc>
                <a:tc>
                  <a:txBody>
                    <a:bodyPr/>
                    <a:lstStyle/>
                    <a:p>
                      <a:pPr indent="0" lvl="0" marL="0" rtl="0" algn="l">
                        <a:spcBef>
                          <a:spcPts val="0"/>
                        </a:spcBef>
                        <a:spcAft>
                          <a:spcPts val="0"/>
                        </a:spcAft>
                        <a:buNone/>
                      </a:pPr>
                      <a:r>
                        <a:rPr lang="en-GB">
                          <a:solidFill>
                            <a:srgbClr val="FFFFFF"/>
                          </a:solidFill>
                          <a:latin typeface="Lato"/>
                          <a:ea typeface="Lato"/>
                          <a:cs typeface="Lato"/>
                          <a:sym typeface="Lato"/>
                        </a:rPr>
                        <a:t>Random Forest</a:t>
                      </a:r>
                      <a:endParaRPr>
                        <a:solidFill>
                          <a:srgbClr val="FFFFFF"/>
                        </a:solidFill>
                        <a:latin typeface="Lato"/>
                        <a:ea typeface="Lato"/>
                        <a:cs typeface="Lato"/>
                        <a:sym typeface="Lato"/>
                      </a:endParaRPr>
                    </a:p>
                  </a:txBody>
                  <a:tcPr marT="91425" marB="91425" marR="91425" marL="91425">
                    <a:solidFill>
                      <a:schemeClr val="accent5"/>
                    </a:solidFill>
                  </a:tcPr>
                </a:tc>
                <a:tc>
                  <a:txBody>
                    <a:bodyPr/>
                    <a:lstStyle/>
                    <a:p>
                      <a:pPr indent="0" lvl="0" marL="0" rtl="0" algn="l">
                        <a:spcBef>
                          <a:spcPts val="0"/>
                        </a:spcBef>
                        <a:spcAft>
                          <a:spcPts val="0"/>
                        </a:spcAft>
                        <a:buNone/>
                      </a:pPr>
                      <a:r>
                        <a:rPr lang="en-GB">
                          <a:solidFill>
                            <a:srgbClr val="FFFFFF"/>
                          </a:solidFill>
                          <a:latin typeface="Lato"/>
                          <a:ea typeface="Lato"/>
                          <a:cs typeface="Lato"/>
                          <a:sym typeface="Lato"/>
                        </a:rPr>
                        <a:t>XGBoost</a:t>
                      </a:r>
                      <a:endParaRPr>
                        <a:solidFill>
                          <a:srgbClr val="FFFFFF"/>
                        </a:solidFill>
                        <a:latin typeface="Lato"/>
                        <a:ea typeface="Lato"/>
                        <a:cs typeface="Lato"/>
                        <a:sym typeface="Lato"/>
                      </a:endParaRPr>
                    </a:p>
                  </a:txBody>
                  <a:tcPr marT="91425" marB="91425" marR="91425" marL="91425">
                    <a:solidFill>
                      <a:schemeClr val="accent5"/>
                    </a:solidFill>
                  </a:tcPr>
                </a:tc>
              </a:tr>
              <a:tr h="381000">
                <a:tc>
                  <a:txBody>
                    <a:bodyPr/>
                    <a:lstStyle/>
                    <a:p>
                      <a:pPr indent="0" lvl="0" marL="0" rtl="0" algn="l">
                        <a:spcBef>
                          <a:spcPts val="0"/>
                        </a:spcBef>
                        <a:spcAft>
                          <a:spcPts val="0"/>
                        </a:spcAft>
                        <a:buNone/>
                      </a:pPr>
                      <a:r>
                        <a:rPr lang="en-GB">
                          <a:solidFill>
                            <a:srgbClr val="FFFFFF"/>
                          </a:solidFill>
                          <a:latin typeface="Lato"/>
                          <a:ea typeface="Lato"/>
                          <a:cs typeface="Lato"/>
                          <a:sym typeface="Lato"/>
                        </a:rPr>
                        <a:t>Accuracy</a:t>
                      </a:r>
                      <a:endParaRPr>
                        <a:solidFill>
                          <a:srgbClr val="FFFFFF"/>
                        </a:solidFill>
                        <a:latin typeface="Lato"/>
                        <a:ea typeface="Lato"/>
                        <a:cs typeface="Lato"/>
                        <a:sym typeface="Lato"/>
                      </a:endParaRPr>
                    </a:p>
                  </a:txBody>
                  <a:tcPr marT="91425" marB="91425" marR="91425" marL="91425">
                    <a:solidFill>
                      <a:schemeClr val="accent5"/>
                    </a:solidFill>
                  </a:tcPr>
                </a:tc>
                <a:tc>
                  <a:txBody>
                    <a:bodyPr/>
                    <a:lstStyle/>
                    <a:p>
                      <a:pPr indent="0" lvl="0" marL="0" rtl="0" algn="l">
                        <a:spcBef>
                          <a:spcPts val="0"/>
                        </a:spcBef>
                        <a:spcAft>
                          <a:spcPts val="0"/>
                        </a:spcAft>
                        <a:buNone/>
                      </a:pPr>
                      <a:r>
                        <a:rPr lang="en-GB">
                          <a:latin typeface="Lato"/>
                          <a:ea typeface="Lato"/>
                          <a:cs typeface="Lato"/>
                          <a:sym typeface="Lato"/>
                        </a:rPr>
                        <a:t>0.89179</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latin typeface="Lato"/>
                          <a:ea typeface="Lato"/>
                          <a:cs typeface="Lato"/>
                          <a:sym typeface="Lato"/>
                        </a:rPr>
                        <a:t>0.99088</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latin typeface="Lato"/>
                          <a:ea typeface="Lato"/>
                          <a:cs typeface="Lato"/>
                          <a:sym typeface="Lato"/>
                        </a:rPr>
                        <a:t>0.99088</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Lato"/>
                          <a:ea typeface="Lato"/>
                          <a:cs typeface="Lato"/>
                          <a:sym typeface="Lato"/>
                        </a:rPr>
                        <a:t>Precision</a:t>
                      </a:r>
                      <a:endParaRPr>
                        <a:solidFill>
                          <a:srgbClr val="FFFFFF"/>
                        </a:solidFill>
                        <a:latin typeface="Lato"/>
                        <a:ea typeface="Lato"/>
                        <a:cs typeface="Lato"/>
                        <a:sym typeface="Lato"/>
                      </a:endParaRPr>
                    </a:p>
                  </a:txBody>
                  <a:tcPr marT="91425" marB="91425" marR="91425" marL="91425">
                    <a:solidFill>
                      <a:schemeClr val="accent5"/>
                    </a:solidFill>
                  </a:tcPr>
                </a:tc>
                <a:tc>
                  <a:txBody>
                    <a:bodyPr/>
                    <a:lstStyle/>
                    <a:p>
                      <a:pPr indent="0" lvl="0" marL="0" rtl="0" algn="l">
                        <a:spcBef>
                          <a:spcPts val="0"/>
                        </a:spcBef>
                        <a:spcAft>
                          <a:spcPts val="0"/>
                        </a:spcAft>
                        <a:buNone/>
                      </a:pPr>
                      <a:r>
                        <a:rPr lang="en-GB">
                          <a:latin typeface="Lato"/>
                          <a:ea typeface="Lato"/>
                          <a:cs typeface="Lato"/>
                          <a:sym typeface="Lato"/>
                        </a:rPr>
                        <a:t>0.89179</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latin typeface="Lato"/>
                          <a:ea typeface="Lato"/>
                          <a:cs typeface="Lato"/>
                          <a:sym typeface="Lato"/>
                        </a:rPr>
                        <a:t>0.99088</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latin typeface="Lato"/>
                          <a:ea typeface="Lato"/>
                          <a:cs typeface="Lato"/>
                          <a:sym typeface="Lato"/>
                        </a:rPr>
                        <a:t>0.99088</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Lato"/>
                          <a:ea typeface="Lato"/>
                          <a:cs typeface="Lato"/>
                          <a:sym typeface="Lato"/>
                        </a:rPr>
                        <a:t>Recall</a:t>
                      </a:r>
                      <a:endParaRPr>
                        <a:solidFill>
                          <a:srgbClr val="FFFFFF"/>
                        </a:solidFill>
                        <a:latin typeface="Lato"/>
                        <a:ea typeface="Lato"/>
                        <a:cs typeface="Lato"/>
                        <a:sym typeface="Lato"/>
                      </a:endParaRPr>
                    </a:p>
                  </a:txBody>
                  <a:tcPr marT="91425" marB="91425" marR="91425" marL="91425">
                    <a:solidFill>
                      <a:schemeClr val="accent5"/>
                    </a:solidFill>
                  </a:tcPr>
                </a:tc>
                <a:tc>
                  <a:txBody>
                    <a:bodyPr/>
                    <a:lstStyle/>
                    <a:p>
                      <a:pPr indent="0" lvl="0" marL="0" rtl="0" algn="l">
                        <a:spcBef>
                          <a:spcPts val="0"/>
                        </a:spcBef>
                        <a:spcAft>
                          <a:spcPts val="0"/>
                        </a:spcAft>
                        <a:buNone/>
                      </a:pPr>
                      <a:r>
                        <a:rPr lang="en-GB">
                          <a:latin typeface="Lato"/>
                          <a:ea typeface="Lato"/>
                          <a:cs typeface="Lato"/>
                          <a:sym typeface="Lato"/>
                        </a:rPr>
                        <a:t>0.89179</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latin typeface="Lato"/>
                          <a:ea typeface="Lato"/>
                          <a:cs typeface="Lato"/>
                          <a:sym typeface="Lato"/>
                        </a:rPr>
                        <a:t>0.99088</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latin typeface="Lato"/>
                          <a:ea typeface="Lato"/>
                          <a:cs typeface="Lato"/>
                          <a:sym typeface="Lato"/>
                        </a:rPr>
                        <a:t>0.99088</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Lato"/>
                          <a:ea typeface="Lato"/>
                          <a:cs typeface="Lato"/>
                          <a:sym typeface="Lato"/>
                        </a:rPr>
                        <a:t>F1 Score</a:t>
                      </a:r>
                      <a:endParaRPr>
                        <a:solidFill>
                          <a:srgbClr val="FFFFFF"/>
                        </a:solidFill>
                        <a:latin typeface="Lato"/>
                        <a:ea typeface="Lato"/>
                        <a:cs typeface="Lato"/>
                        <a:sym typeface="Lato"/>
                      </a:endParaRPr>
                    </a:p>
                  </a:txBody>
                  <a:tcPr marT="91425" marB="91425" marR="91425" marL="91425">
                    <a:solidFill>
                      <a:schemeClr val="accent5"/>
                    </a:solidFill>
                  </a:tcPr>
                </a:tc>
                <a:tc>
                  <a:txBody>
                    <a:bodyPr/>
                    <a:lstStyle/>
                    <a:p>
                      <a:pPr indent="0" lvl="0" marL="0" rtl="0" algn="l">
                        <a:spcBef>
                          <a:spcPts val="0"/>
                        </a:spcBef>
                        <a:spcAft>
                          <a:spcPts val="0"/>
                        </a:spcAft>
                        <a:buNone/>
                      </a:pPr>
                      <a:r>
                        <a:rPr lang="en-GB">
                          <a:latin typeface="Lato"/>
                          <a:ea typeface="Lato"/>
                          <a:cs typeface="Lato"/>
                          <a:sym typeface="Lato"/>
                        </a:rPr>
                        <a:t>0.89179</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latin typeface="Lato"/>
                          <a:ea typeface="Lato"/>
                          <a:cs typeface="Lato"/>
                          <a:sym typeface="Lato"/>
                        </a:rPr>
                        <a:t>0.99088</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latin typeface="Lato"/>
                          <a:ea typeface="Lato"/>
                          <a:cs typeface="Lato"/>
                          <a:sym typeface="Lato"/>
                        </a:rPr>
                        <a:t>0.99088</a:t>
                      </a:r>
                      <a:endParaRPr>
                        <a:latin typeface="Lato"/>
                        <a:ea typeface="Lato"/>
                        <a:cs typeface="Lato"/>
                        <a:sym typeface="Lato"/>
                      </a:endParaRPr>
                    </a:p>
                  </a:txBody>
                  <a:tcPr marT="91425" marB="91425" marR="91425" marL="91425"/>
                </a:tc>
              </a:tr>
            </a:tbl>
          </a:graphicData>
        </a:graphic>
      </p:graphicFrame>
      <p:sp>
        <p:nvSpPr>
          <p:cNvPr id="664" name="Google Shape;664;p58"/>
          <p:cNvSpPr txBox="1"/>
          <p:nvPr/>
        </p:nvSpPr>
        <p:spPr>
          <a:xfrm>
            <a:off x="1284325" y="3220200"/>
            <a:ext cx="6876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rgbClr val="111111"/>
                </a:solidFill>
                <a:highlight>
                  <a:srgbClr val="FFFFFF"/>
                </a:highlight>
                <a:latin typeface="Lato"/>
                <a:ea typeface="Lato"/>
                <a:cs typeface="Lato"/>
                <a:sym typeface="Lato"/>
              </a:rPr>
              <a:t>Since Random Forest and XGBoost gives us similar results, we would prefer Random Forest as s</a:t>
            </a:r>
            <a:r>
              <a:rPr lang="en-GB" sz="1350">
                <a:solidFill>
                  <a:srgbClr val="111111"/>
                </a:solidFill>
                <a:highlight>
                  <a:srgbClr val="FFFFFF"/>
                </a:highlight>
                <a:latin typeface="Lato"/>
                <a:ea typeface="Lato"/>
                <a:cs typeface="Lato"/>
                <a:sym typeface="Lato"/>
              </a:rPr>
              <a:t>everal hyperparameters (</a:t>
            </a:r>
            <a:r>
              <a:rPr lang="en-GB" sz="1350">
                <a:solidFill>
                  <a:srgbClr val="111111"/>
                </a:solidFill>
                <a:highlight>
                  <a:srgbClr val="FFFFFF"/>
                </a:highlight>
                <a:latin typeface="Roboto"/>
                <a:ea typeface="Roboto"/>
                <a:cs typeface="Roboto"/>
                <a:sym typeface="Roboto"/>
              </a:rPr>
              <a:t>regularization rate, subsample, minimum weights, maximum depths etc) </a:t>
            </a:r>
            <a:r>
              <a:rPr lang="en-GB" sz="1350">
                <a:solidFill>
                  <a:srgbClr val="111111"/>
                </a:solidFill>
                <a:highlight>
                  <a:srgbClr val="FFFFFF"/>
                </a:highlight>
                <a:latin typeface="Lato"/>
                <a:ea typeface="Lato"/>
                <a:cs typeface="Lato"/>
                <a:sym typeface="Lato"/>
              </a:rPr>
              <a:t>are required while calculating using XGBoost.</a:t>
            </a:r>
            <a:endParaRPr sz="1350">
              <a:solidFill>
                <a:srgbClr val="111111"/>
              </a:solidFill>
              <a:highlight>
                <a:srgbClr val="FFFFFF"/>
              </a:highlight>
              <a:latin typeface="Lato"/>
              <a:ea typeface="Lato"/>
              <a:cs typeface="Lato"/>
              <a:sym typeface="Lato"/>
            </a:endParaRPr>
          </a:p>
          <a:p>
            <a:pPr indent="0" lvl="0" marL="0" rtl="0" algn="l">
              <a:spcBef>
                <a:spcPts val="0"/>
              </a:spcBef>
              <a:spcAft>
                <a:spcPts val="0"/>
              </a:spcAft>
              <a:buNone/>
            </a:pPr>
            <a:r>
              <a:t/>
            </a:r>
            <a:endParaRPr sz="1350">
              <a:solidFill>
                <a:srgbClr val="111111"/>
              </a:solidFill>
              <a:highlight>
                <a:srgbClr val="FFFFFF"/>
              </a:highlight>
              <a:latin typeface="Lato"/>
              <a:ea typeface="Lato"/>
              <a:cs typeface="Lato"/>
              <a:sym typeface="Lato"/>
            </a:endParaRPr>
          </a:p>
          <a:p>
            <a:pPr indent="0" lvl="0" marL="0" rtl="0" algn="l">
              <a:spcBef>
                <a:spcPts val="0"/>
              </a:spcBef>
              <a:spcAft>
                <a:spcPts val="0"/>
              </a:spcAft>
              <a:buNone/>
            </a:pPr>
            <a:r>
              <a:rPr lang="en-GB" sz="1350">
                <a:solidFill>
                  <a:srgbClr val="111111"/>
                </a:solidFill>
                <a:highlight>
                  <a:srgbClr val="FFFFFF"/>
                </a:highlight>
                <a:latin typeface="Lato"/>
                <a:ea typeface="Lato"/>
                <a:cs typeface="Lato"/>
                <a:sym typeface="Lato"/>
              </a:rPr>
              <a:t>Random Forest has many trees with leaves of equal weight so that high accuracy and precision can be obtained easily with the available data. </a:t>
            </a:r>
            <a:endParaRPr sz="1350">
              <a:solidFill>
                <a:srgbClr val="111111"/>
              </a:solidFill>
              <a:highlight>
                <a:srgbClr val="FFFFFF"/>
              </a:highlight>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9"/>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Conclusion and Future Work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0"/>
          <p:cNvSpPr txBox="1"/>
          <p:nvPr/>
        </p:nvSpPr>
        <p:spPr>
          <a:xfrm>
            <a:off x="494375" y="192375"/>
            <a:ext cx="7786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Conclusion &amp; Future Work</a:t>
            </a:r>
            <a:endParaRPr b="1" sz="2200">
              <a:latin typeface="Raleway"/>
              <a:ea typeface="Raleway"/>
              <a:cs typeface="Raleway"/>
              <a:sym typeface="Raleway"/>
            </a:endParaRPr>
          </a:p>
        </p:txBody>
      </p:sp>
      <p:sp>
        <p:nvSpPr>
          <p:cNvPr id="675" name="Google Shape;675;p60"/>
          <p:cNvSpPr txBox="1"/>
          <p:nvPr/>
        </p:nvSpPr>
        <p:spPr>
          <a:xfrm>
            <a:off x="922225" y="1131400"/>
            <a:ext cx="33180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latin typeface="Lato"/>
                <a:ea typeface="Lato"/>
                <a:cs typeface="Lato"/>
                <a:sym typeface="Lato"/>
              </a:rPr>
              <a:t>Conclusion</a:t>
            </a:r>
            <a:endParaRPr b="1">
              <a:solidFill>
                <a:schemeClr val="lt1"/>
              </a:solidFill>
              <a:latin typeface="Lato"/>
              <a:ea typeface="Lato"/>
              <a:cs typeface="Lato"/>
              <a:sym typeface="Lato"/>
            </a:endParaRPr>
          </a:p>
        </p:txBody>
      </p:sp>
      <p:sp>
        <p:nvSpPr>
          <p:cNvPr id="676" name="Google Shape;676;p60"/>
          <p:cNvSpPr txBox="1"/>
          <p:nvPr/>
        </p:nvSpPr>
        <p:spPr>
          <a:xfrm>
            <a:off x="5048425" y="1131400"/>
            <a:ext cx="33468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latin typeface="Lato"/>
                <a:ea typeface="Lato"/>
                <a:cs typeface="Lato"/>
                <a:sym typeface="Lato"/>
              </a:rPr>
              <a:t>Future Work</a:t>
            </a:r>
            <a:endParaRPr b="1">
              <a:solidFill>
                <a:schemeClr val="lt1"/>
              </a:solidFill>
              <a:latin typeface="Lato"/>
              <a:ea typeface="Lato"/>
              <a:cs typeface="Lato"/>
              <a:sym typeface="Lato"/>
            </a:endParaRPr>
          </a:p>
        </p:txBody>
      </p:sp>
      <p:sp>
        <p:nvSpPr>
          <p:cNvPr id="677" name="Google Shape;677;p60"/>
          <p:cNvSpPr txBox="1"/>
          <p:nvPr/>
        </p:nvSpPr>
        <p:spPr>
          <a:xfrm>
            <a:off x="812875" y="1697888"/>
            <a:ext cx="3536700" cy="2586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AutoNum type="arabicParenR"/>
            </a:pPr>
            <a:r>
              <a:rPr lang="en-GB" sz="1200">
                <a:latin typeface="Lato"/>
                <a:ea typeface="Lato"/>
                <a:cs typeface="Lato"/>
                <a:sym typeface="Lato"/>
              </a:rPr>
              <a:t>K-Means &amp; K-Prototype algorithm outperformed RFM Scoring to form consumer segments/clusters. </a:t>
            </a:r>
            <a:endParaRPr sz="1200">
              <a:latin typeface="Lato"/>
              <a:ea typeface="Lato"/>
              <a:cs typeface="Lato"/>
              <a:sym typeface="Lato"/>
            </a:endParaRPr>
          </a:p>
          <a:p>
            <a:pPr indent="-304800" lvl="0" marL="457200" rtl="0" algn="l">
              <a:spcBef>
                <a:spcPts val="0"/>
              </a:spcBef>
              <a:spcAft>
                <a:spcPts val="0"/>
              </a:spcAft>
              <a:buSzPts val="1200"/>
              <a:buFont typeface="Lato"/>
              <a:buAutoNum type="arabicParenR"/>
            </a:pPr>
            <a:r>
              <a:rPr lang="en-GB" sz="1200">
                <a:latin typeface="Lato"/>
                <a:ea typeface="Lato"/>
                <a:cs typeface="Lato"/>
                <a:sym typeface="Lato"/>
              </a:rPr>
              <a:t>Building a classification model on predefined cluster labels, </a:t>
            </a:r>
            <a:r>
              <a:rPr b="1" lang="en-GB" sz="1200">
                <a:solidFill>
                  <a:schemeClr val="accent3"/>
                </a:solidFill>
                <a:latin typeface="Lato"/>
                <a:ea typeface="Lato"/>
                <a:cs typeface="Lato"/>
                <a:sym typeface="Lato"/>
              </a:rPr>
              <a:t>can classify new consumers or reclassify existing consumers </a:t>
            </a:r>
            <a:r>
              <a:rPr lang="en-GB" sz="1200">
                <a:latin typeface="Lato"/>
                <a:ea typeface="Lato"/>
                <a:cs typeface="Lato"/>
                <a:sym typeface="Lato"/>
              </a:rPr>
              <a:t>into their value segments without rerunning an entire clustering algorithm again</a:t>
            </a:r>
            <a:endParaRPr sz="1200">
              <a:latin typeface="Lato"/>
              <a:ea typeface="Lato"/>
              <a:cs typeface="Lato"/>
              <a:sym typeface="Lato"/>
            </a:endParaRPr>
          </a:p>
          <a:p>
            <a:pPr indent="-304800" lvl="0" marL="457200" rtl="0" algn="l">
              <a:spcBef>
                <a:spcPts val="0"/>
              </a:spcBef>
              <a:spcAft>
                <a:spcPts val="0"/>
              </a:spcAft>
              <a:buSzPts val="1200"/>
              <a:buFont typeface="Lato"/>
              <a:buAutoNum type="arabicParenR"/>
            </a:pPr>
            <a:r>
              <a:rPr lang="en-GB" sz="1200">
                <a:latin typeface="Lato"/>
                <a:ea typeface="Lato"/>
                <a:cs typeface="Lato"/>
                <a:sym typeface="Lato"/>
              </a:rPr>
              <a:t>Training a K-Prototype model o</a:t>
            </a:r>
            <a:r>
              <a:rPr b="1" lang="en-GB" sz="1200">
                <a:solidFill>
                  <a:schemeClr val="accent3"/>
                </a:solidFill>
                <a:latin typeface="Lato"/>
                <a:ea typeface="Lato"/>
                <a:cs typeface="Lato"/>
                <a:sym typeface="Lato"/>
              </a:rPr>
              <a:t>n a subset of the data then leverage a classification model to label the rest</a:t>
            </a:r>
            <a:r>
              <a:rPr lang="en-GB" sz="1200">
                <a:latin typeface="Lato"/>
                <a:ea typeface="Lato"/>
                <a:cs typeface="Lato"/>
                <a:sym typeface="Lato"/>
              </a:rPr>
              <a:t> → computationally efficient strategy </a:t>
            </a:r>
            <a:endParaRPr sz="1200">
              <a:latin typeface="Lato"/>
              <a:ea typeface="Lato"/>
              <a:cs typeface="Lato"/>
              <a:sym typeface="Lato"/>
            </a:endParaRPr>
          </a:p>
        </p:txBody>
      </p:sp>
      <p:sp>
        <p:nvSpPr>
          <p:cNvPr id="678" name="Google Shape;678;p60"/>
          <p:cNvSpPr txBox="1"/>
          <p:nvPr/>
        </p:nvSpPr>
        <p:spPr>
          <a:xfrm>
            <a:off x="5048425" y="1648200"/>
            <a:ext cx="35367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AutoNum type="arabicParenR"/>
            </a:pPr>
            <a:r>
              <a:rPr lang="en-GB" sz="1200">
                <a:latin typeface="Lato"/>
                <a:ea typeface="Lato"/>
                <a:cs typeface="Lato"/>
                <a:sym typeface="Lato"/>
              </a:rPr>
              <a:t>More efficient algorithms to cluster using both categorical and continuous data types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304800" lvl="0" marL="457200" rtl="0" algn="l">
              <a:spcBef>
                <a:spcPts val="0"/>
              </a:spcBef>
              <a:spcAft>
                <a:spcPts val="0"/>
              </a:spcAft>
              <a:buSzPts val="1200"/>
              <a:buFont typeface="Lato"/>
              <a:buAutoNum type="arabicParenR"/>
            </a:pPr>
            <a:r>
              <a:rPr lang="en-GB" sz="1200">
                <a:latin typeface="Lato"/>
                <a:ea typeface="Lato"/>
                <a:cs typeface="Lato"/>
                <a:sym typeface="Lato"/>
              </a:rPr>
              <a:t>Experiment with DBSCAN - another </a:t>
            </a:r>
            <a:r>
              <a:rPr lang="en-GB" sz="1200">
                <a:latin typeface="Lato"/>
                <a:ea typeface="Lato"/>
                <a:cs typeface="Lato"/>
                <a:sym typeface="Lato"/>
              </a:rPr>
              <a:t>type</a:t>
            </a:r>
            <a:r>
              <a:rPr lang="en-GB" sz="1200">
                <a:latin typeface="Lato"/>
                <a:ea typeface="Lato"/>
                <a:cs typeface="Lato"/>
                <a:sym typeface="Lato"/>
              </a:rPr>
              <a:t> of clustering that is a </a:t>
            </a:r>
            <a:r>
              <a:rPr lang="en-GB" sz="1200">
                <a:latin typeface="Lato"/>
                <a:ea typeface="Lato"/>
                <a:cs typeface="Lato"/>
                <a:sym typeface="Lato"/>
              </a:rPr>
              <a:t>density based clustering algorithm instead of K-Means that looks at centroid-based clustering</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1"/>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References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2"/>
          <p:cNvSpPr txBox="1"/>
          <p:nvPr/>
        </p:nvSpPr>
        <p:spPr>
          <a:xfrm>
            <a:off x="528450" y="201750"/>
            <a:ext cx="808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GB" sz="2200"/>
              <a:t>References</a:t>
            </a:r>
            <a:endParaRPr b="1" sz="2200">
              <a:latin typeface="Raleway"/>
              <a:ea typeface="Raleway"/>
              <a:cs typeface="Raleway"/>
              <a:sym typeface="Raleway"/>
            </a:endParaRPr>
          </a:p>
        </p:txBody>
      </p:sp>
      <p:sp>
        <p:nvSpPr>
          <p:cNvPr id="689" name="Google Shape;689;p62"/>
          <p:cNvSpPr txBox="1"/>
          <p:nvPr/>
        </p:nvSpPr>
        <p:spPr>
          <a:xfrm>
            <a:off x="395025" y="833700"/>
            <a:ext cx="8511000" cy="4309800"/>
          </a:xfrm>
          <a:prstGeom prst="rect">
            <a:avLst/>
          </a:prstGeom>
          <a:noFill/>
          <a:ln>
            <a:noFill/>
          </a:ln>
        </p:spPr>
        <p:txBody>
          <a:bodyPr anchorCtr="0" anchor="t" bIns="0" lIns="0" spcFirstLastPara="1" rIns="0" wrap="square" tIns="0">
            <a:spAutoFit/>
          </a:bodyPr>
          <a:lstStyle/>
          <a:p>
            <a:pPr indent="0" lvl="0" marL="0" rtl="0" algn="l">
              <a:lnSpc>
                <a:spcPct val="200000"/>
              </a:lnSpc>
              <a:spcBef>
                <a:spcPts val="0"/>
              </a:spcBef>
              <a:spcAft>
                <a:spcPts val="0"/>
              </a:spcAft>
              <a:buNone/>
            </a:pPr>
            <a:r>
              <a:rPr lang="en-GB" sz="700"/>
              <a:t>Ada, T. (2022, April 21). </a:t>
            </a:r>
            <a:r>
              <a:rPr i="1" lang="en-GB" sz="700"/>
              <a:t>Customer Segmentation: Why is it Important to Segment Your Customers?</a:t>
            </a:r>
            <a:r>
              <a:rPr lang="en-GB" sz="700"/>
              <a:t> Ada Support. Retrieved November 5, 2022, from </a:t>
            </a:r>
            <a:endParaRPr sz="700"/>
          </a:p>
          <a:p>
            <a:pPr indent="457200" lvl="0" marL="0" rtl="0" algn="l">
              <a:lnSpc>
                <a:spcPct val="200000"/>
              </a:lnSpc>
              <a:spcBef>
                <a:spcPts val="0"/>
              </a:spcBef>
              <a:spcAft>
                <a:spcPts val="0"/>
              </a:spcAft>
              <a:buNone/>
            </a:pPr>
            <a:r>
              <a:rPr lang="en-GB" sz="700"/>
              <a:t>https://www.ada.cx/customer-segmentation</a:t>
            </a:r>
            <a:endParaRPr sz="700"/>
          </a:p>
          <a:p>
            <a:pPr indent="-457200" lvl="0" marL="457200" rtl="0" algn="l">
              <a:lnSpc>
                <a:spcPct val="200000"/>
              </a:lnSpc>
              <a:spcBef>
                <a:spcPts val="0"/>
              </a:spcBef>
              <a:spcAft>
                <a:spcPts val="0"/>
              </a:spcAft>
              <a:buNone/>
            </a:pPr>
            <a:r>
              <a:rPr lang="en-GB" sz="700"/>
              <a:t>Bhandari, A. (2020, June 16). </a:t>
            </a:r>
            <a:r>
              <a:rPr i="1" lang="en-GB" sz="700"/>
              <a:t>AUC-ROC Curve in Machine Learning Clearly Explained</a:t>
            </a:r>
            <a:r>
              <a:rPr lang="en-GB" sz="700"/>
              <a:t>. Analytics Vidhya. Retrieved November 5, 2022, from </a:t>
            </a:r>
            <a:r>
              <a:rPr lang="en-GB" sz="700" u="sng">
                <a:solidFill>
                  <a:schemeClr val="hlink"/>
                </a:solidFill>
                <a:hlinkClick r:id="rId3"/>
              </a:rPr>
              <a:t>https://www.analyticsvidhya.com/blog/2020/06/auc-roc-curve-machine-learning/</a:t>
            </a:r>
            <a:endParaRPr sz="700"/>
          </a:p>
          <a:p>
            <a:pPr indent="0" lvl="0" marL="0" marR="0" rtl="0" algn="l">
              <a:lnSpc>
                <a:spcPct val="200000"/>
              </a:lnSpc>
              <a:spcBef>
                <a:spcPts val="0"/>
              </a:spcBef>
              <a:spcAft>
                <a:spcPts val="0"/>
              </a:spcAft>
              <a:buNone/>
            </a:pPr>
            <a:r>
              <a:rPr lang="en-GB" sz="700"/>
              <a:t>Bloomreach. (n.d.). RFM segmentation. Engagement. Retrieved November 8, 2022, from </a:t>
            </a:r>
            <a:endParaRPr sz="700"/>
          </a:p>
          <a:p>
            <a:pPr indent="457200" lvl="0" marL="0" marR="0" rtl="0" algn="l">
              <a:lnSpc>
                <a:spcPct val="200000"/>
              </a:lnSpc>
              <a:spcBef>
                <a:spcPts val="0"/>
              </a:spcBef>
              <a:spcAft>
                <a:spcPts val="0"/>
              </a:spcAft>
              <a:buNone/>
            </a:pPr>
            <a:r>
              <a:rPr lang="en-GB" sz="700"/>
              <a:t>https://documentation.bloomreach.com/engagement/docs/rfm-segmentation#rfm-segments </a:t>
            </a:r>
            <a:endParaRPr sz="700"/>
          </a:p>
          <a:p>
            <a:pPr indent="-457200" lvl="0" marL="457200" rtl="0" algn="l">
              <a:lnSpc>
                <a:spcPct val="200000"/>
              </a:lnSpc>
              <a:spcBef>
                <a:spcPts val="0"/>
              </a:spcBef>
              <a:spcAft>
                <a:spcPts val="0"/>
              </a:spcAft>
              <a:buNone/>
            </a:pPr>
            <a:r>
              <a:rPr lang="en-GB" sz="700"/>
              <a:t>Chaudhuri, N., Gupta, G., Vamsi, V., &amp; Bose, I. (2021, June 7). </a:t>
            </a:r>
            <a:r>
              <a:rPr i="1" lang="en-GB" sz="700"/>
              <a:t>On the platform but will they buy? Predicting customers' purchase behaviour using deep learning</a:t>
            </a:r>
            <a:r>
              <a:rPr lang="en-GB" sz="700"/>
              <a:t>. ScienceDirect. </a:t>
            </a:r>
            <a:r>
              <a:rPr lang="en-GB" sz="700" u="sng">
                <a:solidFill>
                  <a:schemeClr val="hlink"/>
                </a:solidFill>
                <a:hlinkClick r:id="rId4"/>
              </a:rPr>
              <a:t>https://www.sciencedirect.com/science/article/abs/pii/S0167923621001329</a:t>
            </a:r>
            <a:endParaRPr sz="700"/>
          </a:p>
          <a:p>
            <a:pPr indent="-457200" lvl="0" marL="457200" rtl="0" algn="l">
              <a:lnSpc>
                <a:spcPct val="200000"/>
              </a:lnSpc>
              <a:spcBef>
                <a:spcPts val="0"/>
              </a:spcBef>
              <a:spcAft>
                <a:spcPts val="0"/>
              </a:spcAft>
              <a:buNone/>
            </a:pPr>
            <a:r>
              <a:rPr lang="en-GB" sz="700"/>
              <a:t>Coussement, K., Van den Bossche, F. A.M., &amp; De Bock, K. W. (2012, October 5). </a:t>
            </a:r>
            <a:r>
              <a:rPr i="1" lang="en-GB" sz="700"/>
              <a:t>Data accuracy's impact on segmentation performance: Benchmarking RFM Analysis, logistic regression, and decision trees</a:t>
            </a:r>
            <a:r>
              <a:rPr lang="en-GB" sz="700"/>
              <a:t>. ScienceDirect. Retrieved October 29, 2022, from </a:t>
            </a:r>
            <a:r>
              <a:rPr lang="en-GB" sz="700" u="sng">
                <a:solidFill>
                  <a:schemeClr val="hlink"/>
                </a:solidFill>
                <a:hlinkClick r:id="rId5"/>
              </a:rPr>
              <a:t>https://doi.org/10.1016/j.jbusres.2012.09.024</a:t>
            </a:r>
            <a:endParaRPr sz="700"/>
          </a:p>
          <a:p>
            <a:pPr indent="0" lvl="0" marL="0" rtl="0" algn="l">
              <a:spcBef>
                <a:spcPts val="0"/>
              </a:spcBef>
              <a:spcAft>
                <a:spcPts val="0"/>
              </a:spcAft>
              <a:buNone/>
            </a:pPr>
            <a:r>
              <a:rPr lang="en-GB" sz="700"/>
              <a:t>Google, Bain, &amp; Temasek. (2021, November 10).</a:t>
            </a:r>
            <a:r>
              <a:rPr i="1" lang="en-GB" sz="700"/>
              <a:t> E-conomy sea 2021</a:t>
            </a:r>
            <a:r>
              <a:rPr lang="en-GB" sz="700"/>
              <a:t>. Retrieved October 29, 2022 from</a:t>
            </a:r>
            <a:endParaRPr sz="700">
              <a:latin typeface="Lato Light"/>
              <a:ea typeface="Lato Light"/>
              <a:cs typeface="Lato Light"/>
              <a:sym typeface="Lato Light"/>
            </a:endParaRPr>
          </a:p>
          <a:p>
            <a:pPr indent="0" lvl="0" marL="0" rtl="0" algn="l">
              <a:spcBef>
                <a:spcPts val="0"/>
              </a:spcBef>
              <a:spcAft>
                <a:spcPts val="0"/>
              </a:spcAft>
              <a:buNone/>
            </a:pPr>
            <a:r>
              <a:rPr lang="en-GB" sz="700">
                <a:latin typeface="Lato Light"/>
                <a:ea typeface="Lato Light"/>
                <a:cs typeface="Lato Light"/>
                <a:sym typeface="Lato Light"/>
              </a:rPr>
              <a:t>	</a:t>
            </a:r>
            <a:r>
              <a:rPr lang="en-GB" sz="700" u="sng">
                <a:solidFill>
                  <a:schemeClr val="hlink"/>
                </a:solidFill>
                <a:hlinkClick r:id="rId6"/>
              </a:rPr>
              <a:t>https://www.bain.com/insights/e-conomy-sea-2021/</a:t>
            </a:r>
            <a:br>
              <a:rPr lang="en-GB" sz="700" u="sng">
                <a:solidFill>
                  <a:schemeClr val="hlink"/>
                </a:solidFill>
              </a:rPr>
            </a:br>
            <a:endParaRPr sz="700" u="sng">
              <a:solidFill>
                <a:schemeClr val="hlink"/>
              </a:solidFill>
            </a:endParaRPr>
          </a:p>
          <a:p>
            <a:pPr indent="-457200" lvl="0" marL="457200" rtl="0" algn="l">
              <a:lnSpc>
                <a:spcPct val="200000"/>
              </a:lnSpc>
              <a:spcBef>
                <a:spcPts val="0"/>
              </a:spcBef>
              <a:spcAft>
                <a:spcPts val="0"/>
              </a:spcAft>
              <a:buNone/>
            </a:pPr>
            <a:r>
              <a:rPr lang="en-GB" sz="700"/>
              <a:t>Jia, Z., &amp; Song, L. (2020, July 25). </a:t>
            </a:r>
            <a:r>
              <a:rPr i="1" lang="en-GB" sz="700"/>
              <a:t>Weighted k-Prototypes Clustering Algorithm Based on the Hybrid Dissimilarity Coefficient</a:t>
            </a:r>
            <a:r>
              <a:rPr lang="en-GB" sz="700"/>
              <a:t>. Hindawi. Retrieved November 5, 2022, from https://www.hindawi.com/journals/mpe/2020/5143797/</a:t>
            </a:r>
            <a:endParaRPr sz="700"/>
          </a:p>
          <a:p>
            <a:pPr indent="-457200" lvl="0" marL="457200" rtl="0" algn="l">
              <a:lnSpc>
                <a:spcPct val="200000"/>
              </a:lnSpc>
              <a:spcBef>
                <a:spcPts val="0"/>
              </a:spcBef>
              <a:spcAft>
                <a:spcPts val="0"/>
              </a:spcAft>
              <a:buNone/>
            </a:pPr>
            <a:r>
              <a:rPr lang="en-GB" sz="700"/>
              <a:t>Martinez, A., Schmuck, C., Pereverzyez Jr., S., Pirker, C., &amp; Haltmeier, M. (2022, January 17). </a:t>
            </a:r>
            <a:r>
              <a:rPr i="1" lang="en-GB" sz="700"/>
              <a:t>A machine learning framework for customer purchase prediction in the non-contractual setting</a:t>
            </a:r>
            <a:r>
              <a:rPr lang="en-GB" sz="700"/>
              <a:t>. ScienceDirect. Retrieved October 29, 2022, from https://doi.org/10.1016/j.ejor.2018.04.034</a:t>
            </a:r>
            <a:endParaRPr sz="700"/>
          </a:p>
          <a:p>
            <a:pPr indent="-457200" lvl="0" marL="457200" rtl="0" algn="l">
              <a:lnSpc>
                <a:spcPct val="200000"/>
              </a:lnSpc>
              <a:spcBef>
                <a:spcPts val="0"/>
              </a:spcBef>
              <a:spcAft>
                <a:spcPts val="0"/>
              </a:spcAft>
              <a:buNone/>
            </a:pPr>
            <a:r>
              <a:rPr lang="en-GB" sz="700"/>
              <a:t>Nguyen, H. (2017, December 21). </a:t>
            </a:r>
            <a:r>
              <a:rPr i="1" lang="en-GB" sz="700"/>
              <a:t>Clustering Categorical Data Using Community Detection Techniques</a:t>
            </a:r>
            <a:r>
              <a:rPr lang="en-GB" sz="700"/>
              <a:t>. NCBI. Retrieved November 5, 2022, from https://www.ncbi.nlm.nih.gov/pmc/articles/PMC5753022/</a:t>
            </a:r>
            <a:endParaRPr sz="700"/>
          </a:p>
          <a:p>
            <a:pPr indent="-457200" lvl="0" marL="457200" rtl="0" algn="l">
              <a:lnSpc>
                <a:spcPct val="200000"/>
              </a:lnSpc>
              <a:spcBef>
                <a:spcPts val="0"/>
              </a:spcBef>
              <a:spcAft>
                <a:spcPts val="0"/>
              </a:spcAft>
              <a:buNone/>
            </a:pPr>
            <a:r>
              <a:rPr lang="en-GB" sz="700"/>
              <a:t>Yi, Z. J., Jun Wu, Wen, P. L., Sang, B. T., Li, Y., Yang, L., &amp; Xu, G. (2020, November 19). </a:t>
            </a:r>
            <a:r>
              <a:rPr i="1" lang="en-GB" sz="700"/>
              <a:t>An Empirical Study on Customer Segmentation by Purchase Behaviors Using a RFM Model and K-Means Algorithm</a:t>
            </a:r>
            <a:r>
              <a:rPr lang="en-GB" sz="700"/>
              <a:t>. Hindawi. Retrieved October 29, 2022, from https://doi.org/10.1155/2020/8884227</a:t>
            </a:r>
            <a:endParaRPr sz="700"/>
          </a:p>
          <a:p>
            <a:pPr indent="-457200" lvl="0" marL="457200" rtl="0" algn="l">
              <a:lnSpc>
                <a:spcPct val="200000"/>
              </a:lnSpc>
              <a:spcBef>
                <a:spcPts val="0"/>
              </a:spcBef>
              <a:spcAft>
                <a:spcPts val="0"/>
              </a:spcAft>
              <a:buNone/>
            </a:pPr>
            <a:r>
              <a:rPr lang="en-GB" sz="700"/>
              <a:t>Zazueta, Z. (2020, October 23). </a:t>
            </a:r>
            <a:r>
              <a:rPr i="1" lang="en-GB" sz="700"/>
              <a:t>K-Prototypes clustering — for when you're clustering continuous and categorical data</a:t>
            </a:r>
            <a:r>
              <a:rPr lang="en-GB" sz="700"/>
              <a:t>. Zach Zazueta. Retrieved November 5, 2022, from https://zachary-a-zazueta.medium.com/k-prototypes-clustering-for-when-youre-clustering-continuous-and-categorical-data-6ea42c2ab2b9</a:t>
            </a:r>
            <a:endParaRPr sz="7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2"/>
          <p:cNvSpPr txBox="1"/>
          <p:nvPr>
            <p:ph type="title"/>
          </p:nvPr>
        </p:nvSpPr>
        <p:spPr>
          <a:xfrm>
            <a:off x="487425" y="359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000000"/>
                </a:solidFill>
              </a:rPr>
              <a:t>Proposed Process</a:t>
            </a:r>
            <a:r>
              <a:rPr lang="en-GB" sz="1700">
                <a:solidFill>
                  <a:srgbClr val="000000"/>
                </a:solidFill>
              </a:rPr>
              <a:t> of Segmenting Consumers</a:t>
            </a:r>
            <a:endParaRPr sz="1500"/>
          </a:p>
        </p:txBody>
      </p:sp>
      <p:sp>
        <p:nvSpPr>
          <p:cNvPr id="230" name="Google Shape;230;p22"/>
          <p:cNvSpPr/>
          <p:nvPr/>
        </p:nvSpPr>
        <p:spPr>
          <a:xfrm>
            <a:off x="4129756" y="867725"/>
            <a:ext cx="851700" cy="4536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Data</a:t>
            </a:r>
            <a:endParaRPr sz="1100">
              <a:latin typeface="Lato"/>
              <a:ea typeface="Lato"/>
              <a:cs typeface="Lato"/>
              <a:sym typeface="Lato"/>
            </a:endParaRPr>
          </a:p>
        </p:txBody>
      </p:sp>
      <p:sp>
        <p:nvSpPr>
          <p:cNvPr id="231" name="Google Shape;231;p22"/>
          <p:cNvSpPr/>
          <p:nvPr/>
        </p:nvSpPr>
        <p:spPr>
          <a:xfrm>
            <a:off x="3924238" y="1520521"/>
            <a:ext cx="1262100" cy="7038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No Predefined Consumer Segments</a:t>
            </a:r>
            <a:endParaRPr sz="1100">
              <a:latin typeface="Lato"/>
              <a:ea typeface="Lato"/>
              <a:cs typeface="Lato"/>
              <a:sym typeface="Lato"/>
            </a:endParaRPr>
          </a:p>
        </p:txBody>
      </p:sp>
      <p:sp>
        <p:nvSpPr>
          <p:cNvPr id="232" name="Google Shape;232;p22"/>
          <p:cNvSpPr/>
          <p:nvPr/>
        </p:nvSpPr>
        <p:spPr>
          <a:xfrm>
            <a:off x="3924238" y="2398287"/>
            <a:ext cx="1262100" cy="7038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Segment Based on Clustering Algorithms</a:t>
            </a:r>
            <a:endParaRPr sz="1100">
              <a:latin typeface="Lato"/>
              <a:ea typeface="Lato"/>
              <a:cs typeface="Lato"/>
              <a:sym typeface="Lato"/>
            </a:endParaRPr>
          </a:p>
        </p:txBody>
      </p:sp>
      <p:sp>
        <p:nvSpPr>
          <p:cNvPr id="233" name="Google Shape;233;p22"/>
          <p:cNvSpPr/>
          <p:nvPr/>
        </p:nvSpPr>
        <p:spPr>
          <a:xfrm>
            <a:off x="3924238" y="3276042"/>
            <a:ext cx="1262100" cy="7038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Defined Consumer Segments</a:t>
            </a:r>
            <a:endParaRPr sz="1100">
              <a:latin typeface="Lato"/>
              <a:ea typeface="Lato"/>
              <a:cs typeface="Lato"/>
              <a:sym typeface="Lato"/>
            </a:endParaRPr>
          </a:p>
        </p:txBody>
      </p:sp>
      <p:cxnSp>
        <p:nvCxnSpPr>
          <p:cNvPr id="234" name="Google Shape;234;p22"/>
          <p:cNvCxnSpPr>
            <a:stCxn id="230" idx="2"/>
            <a:endCxn id="231" idx="0"/>
          </p:cNvCxnSpPr>
          <p:nvPr/>
        </p:nvCxnSpPr>
        <p:spPr>
          <a:xfrm flipH="1">
            <a:off x="4555306" y="1321325"/>
            <a:ext cx="300" cy="199200"/>
          </a:xfrm>
          <a:prstGeom prst="straightConnector1">
            <a:avLst/>
          </a:prstGeom>
          <a:noFill/>
          <a:ln cap="flat" cmpd="sng" w="9525">
            <a:solidFill>
              <a:schemeClr val="dk2"/>
            </a:solidFill>
            <a:prstDash val="solid"/>
            <a:round/>
            <a:headEnd len="med" w="med" type="none"/>
            <a:tailEnd len="med" w="med" type="stealth"/>
          </a:ln>
        </p:spPr>
      </p:cxnSp>
      <p:cxnSp>
        <p:nvCxnSpPr>
          <p:cNvPr id="235" name="Google Shape;235;p22"/>
          <p:cNvCxnSpPr>
            <a:stCxn id="231" idx="2"/>
            <a:endCxn id="232" idx="0"/>
          </p:cNvCxnSpPr>
          <p:nvPr/>
        </p:nvCxnSpPr>
        <p:spPr>
          <a:xfrm flipH="1" rot="-5400000">
            <a:off x="4468588" y="2311021"/>
            <a:ext cx="174000" cy="600"/>
          </a:xfrm>
          <a:prstGeom prst="bentConnector3">
            <a:avLst>
              <a:gd fmla="val 49990" name="adj1"/>
            </a:avLst>
          </a:prstGeom>
          <a:noFill/>
          <a:ln cap="flat" cmpd="sng" w="9525">
            <a:solidFill>
              <a:schemeClr val="dk2"/>
            </a:solidFill>
            <a:prstDash val="solid"/>
            <a:round/>
            <a:headEnd len="med" w="med" type="none"/>
            <a:tailEnd len="med" w="med" type="stealth"/>
          </a:ln>
        </p:spPr>
      </p:cxnSp>
      <p:cxnSp>
        <p:nvCxnSpPr>
          <p:cNvPr id="236" name="Google Shape;236;p22"/>
          <p:cNvCxnSpPr>
            <a:stCxn id="232" idx="2"/>
            <a:endCxn id="233" idx="0"/>
          </p:cNvCxnSpPr>
          <p:nvPr/>
        </p:nvCxnSpPr>
        <p:spPr>
          <a:xfrm flipH="1" rot="-5400000">
            <a:off x="4468588" y="3188787"/>
            <a:ext cx="174000" cy="6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237" name="Google Shape;237;p22"/>
          <p:cNvCxnSpPr>
            <a:stCxn id="233" idx="2"/>
            <a:endCxn id="238" idx="0"/>
          </p:cNvCxnSpPr>
          <p:nvPr/>
        </p:nvCxnSpPr>
        <p:spPr>
          <a:xfrm>
            <a:off x="4555288" y="3979842"/>
            <a:ext cx="0" cy="174000"/>
          </a:xfrm>
          <a:prstGeom prst="straightConnector1">
            <a:avLst/>
          </a:prstGeom>
          <a:noFill/>
          <a:ln cap="flat" cmpd="sng" w="9525">
            <a:solidFill>
              <a:schemeClr val="dk2"/>
            </a:solidFill>
            <a:prstDash val="solid"/>
            <a:round/>
            <a:headEnd len="med" w="med" type="none"/>
            <a:tailEnd len="med" w="med" type="stealth"/>
          </a:ln>
        </p:spPr>
      </p:cxnSp>
      <p:sp>
        <p:nvSpPr>
          <p:cNvPr id="239" name="Google Shape;239;p22"/>
          <p:cNvSpPr/>
          <p:nvPr/>
        </p:nvSpPr>
        <p:spPr>
          <a:xfrm>
            <a:off x="5585398" y="3276042"/>
            <a:ext cx="1262100" cy="7038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Build Classification Model </a:t>
            </a:r>
            <a:endParaRPr sz="1100">
              <a:latin typeface="Lato"/>
              <a:ea typeface="Lato"/>
              <a:cs typeface="Lato"/>
              <a:sym typeface="Lato"/>
            </a:endParaRPr>
          </a:p>
        </p:txBody>
      </p:sp>
      <p:sp>
        <p:nvSpPr>
          <p:cNvPr id="238" name="Google Shape;238;p22"/>
          <p:cNvSpPr/>
          <p:nvPr/>
        </p:nvSpPr>
        <p:spPr>
          <a:xfrm>
            <a:off x="3924238" y="4153796"/>
            <a:ext cx="1262100" cy="7038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Analyze segments to drive business strategies </a:t>
            </a:r>
            <a:endParaRPr sz="1100">
              <a:latin typeface="Lato"/>
              <a:ea typeface="Lato"/>
              <a:cs typeface="Lato"/>
              <a:sym typeface="Lato"/>
            </a:endParaRPr>
          </a:p>
        </p:txBody>
      </p:sp>
      <p:cxnSp>
        <p:nvCxnSpPr>
          <p:cNvPr id="240" name="Google Shape;240;p22"/>
          <p:cNvCxnSpPr>
            <a:stCxn id="233" idx="3"/>
            <a:endCxn id="239" idx="1"/>
          </p:cNvCxnSpPr>
          <p:nvPr/>
        </p:nvCxnSpPr>
        <p:spPr>
          <a:xfrm>
            <a:off x="5186338" y="3627942"/>
            <a:ext cx="399000" cy="0"/>
          </a:xfrm>
          <a:prstGeom prst="straightConnector1">
            <a:avLst/>
          </a:prstGeom>
          <a:noFill/>
          <a:ln cap="flat" cmpd="sng" w="9525">
            <a:solidFill>
              <a:schemeClr val="dk2"/>
            </a:solidFill>
            <a:prstDash val="solid"/>
            <a:round/>
            <a:headEnd len="med" w="med" type="none"/>
            <a:tailEnd len="med" w="med" type="stealth"/>
          </a:ln>
        </p:spPr>
      </p:cxnSp>
      <p:sp>
        <p:nvSpPr>
          <p:cNvPr id="241" name="Google Shape;241;p22"/>
          <p:cNvSpPr/>
          <p:nvPr/>
        </p:nvSpPr>
        <p:spPr>
          <a:xfrm>
            <a:off x="5585398" y="4153792"/>
            <a:ext cx="1262100" cy="7038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Classify new customers based on predefined segments</a:t>
            </a:r>
            <a:endParaRPr sz="1100">
              <a:latin typeface="Lato"/>
              <a:ea typeface="Lato"/>
              <a:cs typeface="Lato"/>
              <a:sym typeface="Lato"/>
            </a:endParaRPr>
          </a:p>
        </p:txBody>
      </p:sp>
      <p:cxnSp>
        <p:nvCxnSpPr>
          <p:cNvPr id="242" name="Google Shape;242;p22"/>
          <p:cNvCxnSpPr>
            <a:stCxn id="239" idx="2"/>
            <a:endCxn id="241" idx="0"/>
          </p:cNvCxnSpPr>
          <p:nvPr/>
        </p:nvCxnSpPr>
        <p:spPr>
          <a:xfrm>
            <a:off x="6216448" y="3979842"/>
            <a:ext cx="0" cy="174000"/>
          </a:xfrm>
          <a:prstGeom prst="straightConnector1">
            <a:avLst/>
          </a:prstGeom>
          <a:noFill/>
          <a:ln cap="flat" cmpd="sng" w="9525">
            <a:solidFill>
              <a:schemeClr val="dk2"/>
            </a:solidFill>
            <a:prstDash val="solid"/>
            <a:round/>
            <a:headEnd len="med" w="med" type="none"/>
            <a:tailEnd len="med" w="med" type="stealth"/>
          </a:ln>
        </p:spPr>
      </p:cxnSp>
      <p:cxnSp>
        <p:nvCxnSpPr>
          <p:cNvPr id="243" name="Google Shape;243;p22"/>
          <p:cNvCxnSpPr>
            <a:stCxn id="241" idx="1"/>
            <a:endCxn id="238" idx="3"/>
          </p:cNvCxnSpPr>
          <p:nvPr/>
        </p:nvCxnSpPr>
        <p:spPr>
          <a:xfrm rot="10800000">
            <a:off x="5186398" y="4505692"/>
            <a:ext cx="399000" cy="0"/>
          </a:xfrm>
          <a:prstGeom prst="straightConnector1">
            <a:avLst/>
          </a:prstGeom>
          <a:noFill/>
          <a:ln cap="flat" cmpd="sng" w="9525">
            <a:solidFill>
              <a:schemeClr val="dk2"/>
            </a:solidFill>
            <a:prstDash val="solid"/>
            <a:round/>
            <a:headEnd len="med" w="med" type="none"/>
            <a:tailEnd len="med" w="med" type="stealth"/>
          </a:ln>
        </p:spPr>
      </p:cxnSp>
      <p:cxnSp>
        <p:nvCxnSpPr>
          <p:cNvPr id="244" name="Google Shape;244;p22"/>
          <p:cNvCxnSpPr>
            <a:stCxn id="238" idx="1"/>
            <a:endCxn id="232" idx="1"/>
          </p:cNvCxnSpPr>
          <p:nvPr/>
        </p:nvCxnSpPr>
        <p:spPr>
          <a:xfrm flipH="1" rot="10800000">
            <a:off x="3924238" y="2750096"/>
            <a:ext cx="600" cy="1755600"/>
          </a:xfrm>
          <a:prstGeom prst="bentConnector3">
            <a:avLst>
              <a:gd fmla="val -39687500" name="adj1"/>
            </a:avLst>
          </a:prstGeom>
          <a:noFill/>
          <a:ln cap="flat" cmpd="sng" w="9525">
            <a:solidFill>
              <a:schemeClr val="dk2"/>
            </a:solidFill>
            <a:prstDash val="solid"/>
            <a:round/>
            <a:headEnd len="med" w="med" type="none"/>
            <a:tailEnd len="med" w="med" type="stealth"/>
          </a:ln>
        </p:spPr>
      </p:cxnSp>
      <p:sp>
        <p:nvSpPr>
          <p:cNvPr id="245" name="Google Shape;245;p22"/>
          <p:cNvSpPr txBox="1"/>
          <p:nvPr/>
        </p:nvSpPr>
        <p:spPr>
          <a:xfrm>
            <a:off x="2212513" y="3102075"/>
            <a:ext cx="14736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latin typeface="Lato"/>
                <a:ea typeface="Lato"/>
                <a:cs typeface="Lato"/>
                <a:sym typeface="Lato"/>
              </a:rPr>
              <a:t>Re-cluster consumers when there is sufficient change</a:t>
            </a:r>
            <a:endParaRPr sz="11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49" name="Shape 249"/>
        <p:cNvGrpSpPr/>
        <p:nvPr/>
      </p:nvGrpSpPr>
      <p:grpSpPr>
        <a:xfrm>
          <a:off x="0" y="0"/>
          <a:ext cx="0" cy="0"/>
          <a:chOff x="0" y="0"/>
          <a:chExt cx="0" cy="0"/>
        </a:xfrm>
      </p:grpSpPr>
      <p:sp>
        <p:nvSpPr>
          <p:cNvPr id="250" name="Google Shape;250;p23"/>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Problem Statement</a:t>
            </a:r>
            <a:endParaRPr sz="1200"/>
          </a:p>
        </p:txBody>
      </p:sp>
      <p:sp>
        <p:nvSpPr>
          <p:cNvPr id="251" name="Google Shape;251;p23"/>
          <p:cNvSpPr txBox="1"/>
          <p:nvPr>
            <p:ph idx="4294967295" type="body"/>
          </p:nvPr>
        </p:nvSpPr>
        <p:spPr>
          <a:xfrm>
            <a:off x="538725" y="1749350"/>
            <a:ext cx="8170500" cy="176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100">
                <a:solidFill>
                  <a:srgbClr val="FFFFFF"/>
                </a:solidFill>
              </a:rPr>
              <a:t>Construct a more dynamic &amp; efficient process of segmentation via the combined use of clustering and classification algorithms, enabling firms to predict the value segments of their consumers more responsively </a:t>
            </a:r>
            <a:endParaRPr sz="21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4"/>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Literature Review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txBox="1"/>
          <p:nvPr/>
        </p:nvSpPr>
        <p:spPr>
          <a:xfrm>
            <a:off x="473150" y="376775"/>
            <a:ext cx="8087100" cy="89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500">
                <a:latin typeface="Raleway"/>
                <a:ea typeface="Raleway"/>
                <a:cs typeface="Raleway"/>
                <a:sym typeface="Raleway"/>
              </a:rPr>
              <a:t>Summary of our Literature Reviews</a:t>
            </a:r>
            <a:endParaRPr b="1" sz="1500">
              <a:latin typeface="Raleway"/>
              <a:ea typeface="Raleway"/>
              <a:cs typeface="Raleway"/>
              <a:sym typeface="Raleway"/>
            </a:endParaRPr>
          </a:p>
          <a:p>
            <a:pPr indent="0" lvl="0" marL="0" rtl="0" algn="l">
              <a:lnSpc>
                <a:spcPct val="115000"/>
              </a:lnSpc>
              <a:spcBef>
                <a:spcPts val="2000"/>
              </a:spcBef>
              <a:spcAft>
                <a:spcPts val="600"/>
              </a:spcAft>
              <a:buNone/>
            </a:pPr>
            <a:r>
              <a:t/>
            </a:r>
            <a:endParaRPr b="1" sz="1200">
              <a:latin typeface="Raleway"/>
              <a:ea typeface="Raleway"/>
              <a:cs typeface="Raleway"/>
              <a:sym typeface="Raleway"/>
            </a:endParaRPr>
          </a:p>
        </p:txBody>
      </p:sp>
      <p:graphicFrame>
        <p:nvGraphicFramePr>
          <p:cNvPr id="262" name="Google Shape;262;p25"/>
          <p:cNvGraphicFramePr/>
          <p:nvPr/>
        </p:nvGraphicFramePr>
        <p:xfrm>
          <a:off x="417925" y="996489"/>
          <a:ext cx="3000000" cy="3000000"/>
        </p:xfrm>
        <a:graphic>
          <a:graphicData uri="http://schemas.openxmlformats.org/drawingml/2006/table">
            <a:tbl>
              <a:tblPr>
                <a:noFill/>
                <a:tableStyleId>{709DE2C3-2308-4C69-8C59-EF3DC3FB48BA}</a:tableStyleId>
              </a:tblPr>
              <a:tblGrid>
                <a:gridCol w="4043600"/>
                <a:gridCol w="4043600"/>
              </a:tblGrid>
              <a:tr h="542625">
                <a:tc gridSpan="2">
                  <a:txBody>
                    <a:bodyPr/>
                    <a:lstStyle/>
                    <a:p>
                      <a:pPr indent="0" lvl="0" marL="0" rtl="0" algn="l">
                        <a:lnSpc>
                          <a:spcPct val="115000"/>
                        </a:lnSpc>
                        <a:spcBef>
                          <a:spcPts val="0"/>
                        </a:spcBef>
                        <a:spcAft>
                          <a:spcPts val="0"/>
                        </a:spcAft>
                        <a:buNone/>
                      </a:pPr>
                      <a:r>
                        <a:rPr b="1" lang="en-GB" sz="800">
                          <a:latin typeface="Lato"/>
                          <a:ea typeface="Lato"/>
                          <a:cs typeface="Lato"/>
                          <a:sym typeface="Lato"/>
                        </a:rPr>
                        <a:t>Review 1</a:t>
                      </a:r>
                      <a:r>
                        <a:rPr lang="en-GB" sz="800">
                          <a:latin typeface="Lato"/>
                          <a:ea typeface="Lato"/>
                          <a:cs typeface="Lato"/>
                          <a:sym typeface="Lato"/>
                        </a:rPr>
                        <a:t>:</a:t>
                      </a:r>
                      <a:r>
                        <a:rPr lang="en-GB" sz="1100">
                          <a:latin typeface="Lato"/>
                          <a:ea typeface="Lato"/>
                          <a:cs typeface="Lato"/>
                          <a:sym typeface="Lato"/>
                        </a:rPr>
                        <a:t>   </a:t>
                      </a:r>
                      <a:r>
                        <a:rPr b="1" lang="en-GB" sz="800">
                          <a:latin typeface="Raleway"/>
                          <a:ea typeface="Raleway"/>
                          <a:cs typeface="Raleway"/>
                          <a:sym typeface="Raleway"/>
                        </a:rPr>
                        <a:t>An Empirical Study on Customer Segmentation by Purchase Behaviours Using a RFM Model and K-Means Algorithm</a:t>
                      </a:r>
                      <a:endParaRPr b="1" sz="800">
                        <a:latin typeface="Raleway"/>
                        <a:ea typeface="Raleway"/>
                        <a:cs typeface="Raleway"/>
                        <a:sym typeface="Raleway"/>
                      </a:endParaRPr>
                    </a:p>
                    <a:p>
                      <a:pPr indent="0" lvl="0" marL="0" rtl="0" algn="l">
                        <a:lnSpc>
                          <a:spcPct val="115000"/>
                        </a:lnSpc>
                        <a:spcBef>
                          <a:spcPts val="0"/>
                        </a:spcBef>
                        <a:spcAft>
                          <a:spcPts val="0"/>
                        </a:spcAft>
                        <a:buNone/>
                      </a:pPr>
                      <a:r>
                        <a:rPr b="1" lang="en-GB" sz="800">
                          <a:latin typeface="Lato"/>
                          <a:ea typeface="Lato"/>
                          <a:cs typeface="Lato"/>
                          <a:sym typeface="Lato"/>
                        </a:rPr>
                        <a:t>Review 2</a:t>
                      </a:r>
                      <a:r>
                        <a:rPr lang="en-GB" sz="800">
                          <a:latin typeface="Lato"/>
                          <a:ea typeface="Lato"/>
                          <a:cs typeface="Lato"/>
                          <a:sym typeface="Lato"/>
                        </a:rPr>
                        <a:t>:</a:t>
                      </a:r>
                      <a:r>
                        <a:rPr lang="en-GB" sz="1100">
                          <a:latin typeface="Lato"/>
                          <a:ea typeface="Lato"/>
                          <a:cs typeface="Lato"/>
                          <a:sym typeface="Lato"/>
                        </a:rPr>
                        <a:t>   </a:t>
                      </a:r>
                      <a:r>
                        <a:rPr b="1" lang="en-GB" sz="800">
                          <a:latin typeface="Raleway"/>
                          <a:ea typeface="Raleway"/>
                          <a:cs typeface="Raleway"/>
                          <a:sym typeface="Raleway"/>
                        </a:rPr>
                        <a:t>Data accuracy's impact on segmentation performance: Benchmarking RFM analysis, logistic regression, and decision trees</a:t>
                      </a:r>
                      <a:endParaRPr b="1" sz="800">
                        <a:latin typeface="Raleway"/>
                        <a:ea typeface="Raleway"/>
                        <a:cs typeface="Raleway"/>
                        <a:sym typeface="Raleway"/>
                      </a:endParaRPr>
                    </a:p>
                    <a:p>
                      <a:pPr indent="0" lvl="0" marL="0" rtl="0" algn="l">
                        <a:lnSpc>
                          <a:spcPct val="115000"/>
                        </a:lnSpc>
                        <a:spcBef>
                          <a:spcPts val="0"/>
                        </a:spcBef>
                        <a:spcAft>
                          <a:spcPts val="0"/>
                        </a:spcAft>
                        <a:buNone/>
                      </a:pPr>
                      <a:r>
                        <a:rPr b="1" lang="en-GB" sz="800">
                          <a:latin typeface="Lato"/>
                          <a:ea typeface="Lato"/>
                          <a:cs typeface="Lato"/>
                          <a:sym typeface="Lato"/>
                        </a:rPr>
                        <a:t>Review 3</a:t>
                      </a:r>
                      <a:r>
                        <a:rPr lang="en-GB" sz="800">
                          <a:latin typeface="Lato"/>
                          <a:ea typeface="Lato"/>
                          <a:cs typeface="Lato"/>
                          <a:sym typeface="Lato"/>
                        </a:rPr>
                        <a:t>:</a:t>
                      </a:r>
                      <a:r>
                        <a:rPr lang="en-GB" sz="1100">
                          <a:latin typeface="Lato"/>
                          <a:ea typeface="Lato"/>
                          <a:cs typeface="Lato"/>
                          <a:sym typeface="Lato"/>
                        </a:rPr>
                        <a:t>   </a:t>
                      </a:r>
                      <a:r>
                        <a:rPr b="1" lang="en-GB" sz="800">
                          <a:latin typeface="Raleway"/>
                          <a:ea typeface="Raleway"/>
                          <a:cs typeface="Raleway"/>
                          <a:sym typeface="Raleway"/>
                        </a:rPr>
                        <a:t>A machine learning framework for customer purchase prediction in the non-contractual setting </a:t>
                      </a:r>
                      <a:endParaRPr b="1" sz="800">
                        <a:latin typeface="Raleway"/>
                        <a:ea typeface="Raleway"/>
                        <a:cs typeface="Raleway"/>
                        <a:sym typeface="Raleway"/>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dash"/>
                      <a:round/>
                      <a:headEnd len="sm" w="sm" type="none"/>
                      <a:tailEnd len="sm" w="sm" type="none"/>
                    </a:lnT>
                    <a:lnB cap="flat" cmpd="sng" w="9525">
                      <a:solidFill>
                        <a:schemeClr val="dk2"/>
                      </a:solidFill>
                      <a:prstDash val="dash"/>
                      <a:round/>
                      <a:headEnd len="sm" w="sm" type="none"/>
                      <a:tailEnd len="sm" w="sm" type="none"/>
                    </a:lnB>
                  </a:tcPr>
                </a:tc>
                <a:tc hMerge="1"/>
              </a:tr>
              <a:tr h="1258975">
                <a:tc>
                  <a:txBody>
                    <a:bodyPr/>
                    <a:lstStyle/>
                    <a:p>
                      <a:pPr indent="0" lvl="0" marL="0" rtl="0" algn="l">
                        <a:lnSpc>
                          <a:spcPct val="115000"/>
                        </a:lnSpc>
                        <a:spcBef>
                          <a:spcPts val="0"/>
                        </a:spcBef>
                        <a:spcAft>
                          <a:spcPts val="0"/>
                        </a:spcAft>
                        <a:buNone/>
                      </a:pPr>
                      <a:r>
                        <a:rPr b="1" lang="en-GB" sz="1100">
                          <a:latin typeface="Lato"/>
                          <a:ea typeface="Lato"/>
                          <a:cs typeface="Lato"/>
                          <a:sym typeface="Lato"/>
                        </a:rPr>
                        <a:t>Motivation (Why we chose these reviews)</a:t>
                      </a:r>
                      <a:r>
                        <a:rPr lang="en-GB" sz="1100">
                          <a:latin typeface="Lato"/>
                          <a:ea typeface="Lato"/>
                          <a:cs typeface="Lato"/>
                          <a:sym typeface="Lato"/>
                        </a:rPr>
                        <a:t>: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b="1" lang="en-GB" sz="1000">
                          <a:latin typeface="Lato"/>
                          <a:ea typeface="Lato"/>
                          <a:cs typeface="Lato"/>
                          <a:sym typeface="Lato"/>
                        </a:rPr>
                        <a:t>Review 1</a:t>
                      </a:r>
                      <a:r>
                        <a:rPr lang="en-GB" sz="1000">
                          <a:latin typeface="Lato"/>
                          <a:ea typeface="Lato"/>
                          <a:cs typeface="Lato"/>
                          <a:sym typeface="Lato"/>
                        </a:rPr>
                        <a:t>: Gave us the assurance  that RFM analysis is viable for customer segmentation. Gave us </a:t>
                      </a:r>
                      <a:r>
                        <a:rPr lang="en-GB" sz="1000">
                          <a:latin typeface="Lato"/>
                          <a:ea typeface="Lato"/>
                          <a:cs typeface="Lato"/>
                          <a:sym typeface="Lato"/>
                        </a:rPr>
                        <a:t>ideas</a:t>
                      </a:r>
                      <a:r>
                        <a:rPr lang="en-GB" sz="1000">
                          <a:latin typeface="Lato"/>
                          <a:ea typeface="Lato"/>
                          <a:cs typeface="Lato"/>
                          <a:sym typeface="Lato"/>
                        </a:rPr>
                        <a:t> on using K-means with RFM</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b="1" lang="en-GB" sz="1000">
                          <a:latin typeface="Lato"/>
                          <a:ea typeface="Lato"/>
                          <a:cs typeface="Lato"/>
                          <a:sym typeface="Lato"/>
                        </a:rPr>
                        <a:t>Review 2:  </a:t>
                      </a:r>
                      <a:r>
                        <a:rPr lang="en-GB" sz="1000">
                          <a:latin typeface="Lato"/>
                          <a:ea typeface="Lato"/>
                          <a:cs typeface="Lato"/>
                          <a:sym typeface="Lato"/>
                        </a:rPr>
                        <a:t>Gave us an idea of Combining RFM with K-means clustering for further analysis</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b="1" lang="en-GB" sz="1000">
                          <a:latin typeface="Lato"/>
                          <a:ea typeface="Lato"/>
                          <a:cs typeface="Lato"/>
                          <a:sym typeface="Lato"/>
                        </a:rPr>
                        <a:t>Review 3:</a:t>
                      </a:r>
                      <a:r>
                        <a:rPr lang="en-GB" sz="1000">
                          <a:latin typeface="Lato"/>
                          <a:ea typeface="Lato"/>
                          <a:cs typeface="Lato"/>
                          <a:sym typeface="Lato"/>
                        </a:rPr>
                        <a:t> Gave us a clue on using date-time variables for new features </a:t>
                      </a:r>
                      <a:endParaRPr sz="1000">
                        <a:latin typeface="Lato"/>
                        <a:ea typeface="Lato"/>
                        <a:cs typeface="Lato"/>
                        <a:sym typeface="Lato"/>
                      </a:endParaRPr>
                    </a:p>
                  </a:txBody>
                  <a:tcPr marT="91425" marB="91425" marR="91425" marL="91425">
                    <a:lnL cap="flat" cmpd="sng" w="9525">
                      <a:solidFill>
                        <a:schemeClr val="dk2">
                          <a:alpha val="0"/>
                        </a:schemeClr>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lnSpc>
                          <a:spcPct val="115000"/>
                        </a:lnSpc>
                        <a:spcBef>
                          <a:spcPts val="0"/>
                        </a:spcBef>
                        <a:spcAft>
                          <a:spcPts val="0"/>
                        </a:spcAft>
                        <a:buNone/>
                      </a:pPr>
                      <a:r>
                        <a:rPr b="1" lang="en-GB" sz="1100">
                          <a:latin typeface="Lato"/>
                          <a:ea typeface="Lato"/>
                          <a:cs typeface="Lato"/>
                          <a:sym typeface="Lato"/>
                        </a:rPr>
                        <a:t>Techniques Covered</a:t>
                      </a:r>
                      <a:r>
                        <a:rPr lang="en-GB" sz="1100">
                          <a:latin typeface="Lato"/>
                          <a:ea typeface="Lato"/>
                          <a:cs typeface="Lato"/>
                          <a:sym typeface="Lato"/>
                        </a:rPr>
                        <a:t>: </a:t>
                      </a:r>
                      <a:endParaRPr sz="1100">
                        <a:latin typeface="Lato"/>
                        <a:ea typeface="Lato"/>
                        <a:cs typeface="Lato"/>
                        <a:sym typeface="Lato"/>
                      </a:endParaRPr>
                    </a:p>
                    <a:p>
                      <a:pPr indent="-279400" lvl="0" marL="457200" rtl="0" algn="l">
                        <a:lnSpc>
                          <a:spcPct val="115000"/>
                        </a:lnSpc>
                        <a:spcBef>
                          <a:spcPts val="0"/>
                        </a:spcBef>
                        <a:spcAft>
                          <a:spcPts val="0"/>
                        </a:spcAft>
                        <a:buClr>
                          <a:srgbClr val="0000FF"/>
                        </a:buClr>
                        <a:buSzPts val="800"/>
                        <a:buFont typeface="Lato"/>
                        <a:buChar char="●"/>
                      </a:pPr>
                      <a:r>
                        <a:rPr lang="en-GB" sz="800">
                          <a:solidFill>
                            <a:srgbClr val="0000FF"/>
                          </a:solidFill>
                          <a:latin typeface="Lato"/>
                          <a:ea typeface="Lato"/>
                          <a:cs typeface="Lato"/>
                          <a:sym typeface="Lato"/>
                        </a:rPr>
                        <a:t>Feature engineering to form RFM variables</a:t>
                      </a:r>
                      <a:endParaRPr sz="800">
                        <a:solidFill>
                          <a:srgbClr val="0000FF"/>
                        </a:solidFill>
                        <a:latin typeface="Lato"/>
                        <a:ea typeface="Lato"/>
                        <a:cs typeface="Lato"/>
                        <a:sym typeface="Lato"/>
                      </a:endParaRPr>
                    </a:p>
                    <a:p>
                      <a:pPr indent="-279400" lvl="0" marL="457200" rtl="0" algn="l">
                        <a:lnSpc>
                          <a:spcPct val="115000"/>
                        </a:lnSpc>
                        <a:spcBef>
                          <a:spcPts val="0"/>
                        </a:spcBef>
                        <a:spcAft>
                          <a:spcPts val="0"/>
                        </a:spcAft>
                        <a:buClr>
                          <a:srgbClr val="0000FF"/>
                        </a:buClr>
                        <a:buSzPts val="800"/>
                        <a:buFont typeface="Lato"/>
                        <a:buChar char="●"/>
                      </a:pPr>
                      <a:r>
                        <a:rPr lang="en-GB" sz="800">
                          <a:solidFill>
                            <a:srgbClr val="0000FF"/>
                          </a:solidFill>
                          <a:latin typeface="Lato"/>
                          <a:ea typeface="Lato"/>
                          <a:cs typeface="Lato"/>
                          <a:sym typeface="Lato"/>
                        </a:rPr>
                        <a:t>K-Means Clustering</a:t>
                      </a:r>
                      <a:endParaRPr sz="800">
                        <a:solidFill>
                          <a:srgbClr val="0000FF"/>
                        </a:solidFill>
                        <a:latin typeface="Lato"/>
                        <a:ea typeface="Lato"/>
                        <a:cs typeface="Lato"/>
                        <a:sym typeface="Lato"/>
                      </a:endParaRPr>
                    </a:p>
                    <a:p>
                      <a:pPr indent="-279400" lvl="0" marL="457200" rtl="0" algn="l">
                        <a:lnSpc>
                          <a:spcPct val="115000"/>
                        </a:lnSpc>
                        <a:spcBef>
                          <a:spcPts val="0"/>
                        </a:spcBef>
                        <a:spcAft>
                          <a:spcPts val="0"/>
                        </a:spcAft>
                        <a:buClr>
                          <a:srgbClr val="0000FF"/>
                        </a:buClr>
                        <a:buSzPts val="800"/>
                        <a:buFont typeface="Lato"/>
                        <a:buChar char="●"/>
                      </a:pPr>
                      <a:r>
                        <a:rPr lang="en-GB" sz="800">
                          <a:solidFill>
                            <a:srgbClr val="0000FF"/>
                          </a:solidFill>
                          <a:latin typeface="Lato"/>
                          <a:ea typeface="Lato"/>
                          <a:cs typeface="Lato"/>
                          <a:sym typeface="Lato"/>
                        </a:rPr>
                        <a:t>PCA </a:t>
                      </a:r>
                      <a:endParaRPr sz="800">
                        <a:solidFill>
                          <a:srgbClr val="0000FF"/>
                        </a:solidFill>
                        <a:latin typeface="Lato"/>
                        <a:ea typeface="Lato"/>
                        <a:cs typeface="Lato"/>
                        <a:sym typeface="Lato"/>
                      </a:endParaRPr>
                    </a:p>
                    <a:p>
                      <a:pPr indent="-279400" lvl="0" marL="457200" rtl="0" algn="l">
                        <a:lnSpc>
                          <a:spcPct val="115000"/>
                        </a:lnSpc>
                        <a:spcBef>
                          <a:spcPts val="0"/>
                        </a:spcBef>
                        <a:spcAft>
                          <a:spcPts val="0"/>
                        </a:spcAft>
                        <a:buSzPts val="800"/>
                        <a:buFont typeface="Lato"/>
                        <a:buChar char="●"/>
                      </a:pPr>
                      <a:r>
                        <a:rPr lang="en-GB" sz="800">
                          <a:latin typeface="Lato"/>
                          <a:ea typeface="Lato"/>
                          <a:cs typeface="Lato"/>
                          <a:sym typeface="Lato"/>
                        </a:rPr>
                        <a:t>CHAID Decision Trees</a:t>
                      </a:r>
                      <a:endParaRPr sz="800">
                        <a:latin typeface="Lato"/>
                        <a:ea typeface="Lato"/>
                        <a:cs typeface="Lato"/>
                        <a:sym typeface="Lato"/>
                      </a:endParaRPr>
                    </a:p>
                    <a:p>
                      <a:pPr indent="-279400" lvl="0" marL="457200" rtl="0" algn="l">
                        <a:lnSpc>
                          <a:spcPct val="115000"/>
                        </a:lnSpc>
                        <a:spcBef>
                          <a:spcPts val="0"/>
                        </a:spcBef>
                        <a:spcAft>
                          <a:spcPts val="0"/>
                        </a:spcAft>
                        <a:buClr>
                          <a:srgbClr val="0000FF"/>
                        </a:buClr>
                        <a:buSzPts val="800"/>
                        <a:buFont typeface="Lato"/>
                        <a:buChar char="●"/>
                      </a:pPr>
                      <a:r>
                        <a:rPr lang="en-GB" sz="800">
                          <a:solidFill>
                            <a:srgbClr val="0000FF"/>
                          </a:solidFill>
                          <a:latin typeface="Lato"/>
                          <a:ea typeface="Lato"/>
                          <a:cs typeface="Lato"/>
                          <a:sym typeface="Lato"/>
                        </a:rPr>
                        <a:t>Direct RFM Segmentation</a:t>
                      </a:r>
                      <a:endParaRPr sz="800">
                        <a:solidFill>
                          <a:srgbClr val="0000FF"/>
                        </a:solidFill>
                        <a:latin typeface="Lato"/>
                        <a:ea typeface="Lato"/>
                        <a:cs typeface="Lato"/>
                        <a:sym typeface="Lato"/>
                      </a:endParaRPr>
                    </a:p>
                    <a:p>
                      <a:pPr indent="-279400" lvl="0" marL="457200" rtl="0" algn="l">
                        <a:lnSpc>
                          <a:spcPct val="115000"/>
                        </a:lnSpc>
                        <a:spcBef>
                          <a:spcPts val="0"/>
                        </a:spcBef>
                        <a:spcAft>
                          <a:spcPts val="0"/>
                        </a:spcAft>
                        <a:buSzPts val="800"/>
                        <a:buFont typeface="Lato"/>
                        <a:buChar char="●"/>
                      </a:pPr>
                      <a:r>
                        <a:rPr lang="en-GB" sz="800">
                          <a:latin typeface="Lato"/>
                          <a:ea typeface="Lato"/>
                          <a:cs typeface="Lato"/>
                          <a:sym typeface="Lato"/>
                        </a:rPr>
                        <a:t>Logistic Regression</a:t>
                      </a:r>
                      <a:endParaRPr sz="800">
                        <a:latin typeface="Lato"/>
                        <a:ea typeface="Lato"/>
                        <a:cs typeface="Lato"/>
                        <a:sym typeface="Lato"/>
                      </a:endParaRPr>
                    </a:p>
                    <a:p>
                      <a:pPr indent="-279400" lvl="0" marL="457200" rtl="0" algn="l">
                        <a:lnSpc>
                          <a:spcPct val="115000"/>
                        </a:lnSpc>
                        <a:spcBef>
                          <a:spcPts val="0"/>
                        </a:spcBef>
                        <a:spcAft>
                          <a:spcPts val="0"/>
                        </a:spcAft>
                        <a:buSzPts val="800"/>
                        <a:buFont typeface="Lato"/>
                        <a:buChar char="●"/>
                      </a:pPr>
                      <a:r>
                        <a:rPr lang="en-GB" sz="800">
                          <a:latin typeface="Lato"/>
                          <a:ea typeface="Lato"/>
                          <a:cs typeface="Lato"/>
                          <a:sym typeface="Lato"/>
                        </a:rPr>
                        <a:t>Lasso Logistic Regression (LASSO)</a:t>
                      </a:r>
                      <a:endParaRPr sz="800">
                        <a:latin typeface="Lato"/>
                        <a:ea typeface="Lato"/>
                        <a:cs typeface="Lato"/>
                        <a:sym typeface="Lato"/>
                      </a:endParaRPr>
                    </a:p>
                    <a:p>
                      <a:pPr indent="-279400" lvl="0" marL="457200" rtl="0" algn="l">
                        <a:lnSpc>
                          <a:spcPct val="115000"/>
                        </a:lnSpc>
                        <a:spcBef>
                          <a:spcPts val="0"/>
                        </a:spcBef>
                        <a:spcAft>
                          <a:spcPts val="0"/>
                        </a:spcAft>
                        <a:buSzPts val="800"/>
                        <a:buFont typeface="Lato"/>
                        <a:buChar char="●"/>
                      </a:pPr>
                      <a:r>
                        <a:rPr lang="en-GB" sz="800">
                          <a:latin typeface="Lato"/>
                          <a:ea typeface="Lato"/>
                          <a:cs typeface="Lato"/>
                          <a:sym typeface="Lato"/>
                        </a:rPr>
                        <a:t>Gradient Tree Boosting (XGBoost)</a:t>
                      </a:r>
                      <a:endParaRPr sz="800">
                        <a:latin typeface="Lato"/>
                        <a:ea typeface="Lato"/>
                        <a:cs typeface="Lato"/>
                        <a:sym typeface="Lato"/>
                      </a:endParaRPr>
                    </a:p>
                    <a:p>
                      <a:pPr indent="-279400" lvl="0" marL="457200" rtl="0" algn="l">
                        <a:lnSpc>
                          <a:spcPct val="115000"/>
                        </a:lnSpc>
                        <a:spcBef>
                          <a:spcPts val="0"/>
                        </a:spcBef>
                        <a:spcAft>
                          <a:spcPts val="0"/>
                        </a:spcAft>
                        <a:buSzPts val="800"/>
                        <a:buFont typeface="Lato"/>
                        <a:buChar char="●"/>
                      </a:pPr>
                      <a:r>
                        <a:rPr lang="en-GB" sz="800">
                          <a:latin typeface="Lato"/>
                          <a:ea typeface="Lato"/>
                          <a:cs typeface="Lato"/>
                          <a:sym typeface="Lato"/>
                        </a:rPr>
                        <a:t>Extreme Learning Machine (ELM)</a:t>
                      </a:r>
                      <a:endParaRPr sz="800">
                        <a:latin typeface="Lato"/>
                        <a:ea typeface="Lato"/>
                        <a:cs typeface="Lato"/>
                        <a:sym typeface="Lato"/>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alpha val="0"/>
                        </a:schemeClr>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r>
              <a:tr h="889675">
                <a:tc>
                  <a:txBody>
                    <a:bodyPr/>
                    <a:lstStyle/>
                    <a:p>
                      <a:pPr indent="0" lvl="0" marL="0" rtl="0" algn="l">
                        <a:lnSpc>
                          <a:spcPct val="115000"/>
                        </a:lnSpc>
                        <a:spcBef>
                          <a:spcPts val="0"/>
                        </a:spcBef>
                        <a:spcAft>
                          <a:spcPts val="0"/>
                        </a:spcAft>
                        <a:buNone/>
                      </a:pPr>
                      <a:r>
                        <a:rPr b="1" lang="en-GB" sz="1100">
                          <a:solidFill>
                            <a:schemeClr val="dk2"/>
                          </a:solidFill>
                          <a:latin typeface="Lato"/>
                          <a:ea typeface="Lato"/>
                          <a:cs typeface="Lato"/>
                          <a:sym typeface="Lato"/>
                        </a:rPr>
                        <a:t>Learnings</a:t>
                      </a:r>
                      <a:r>
                        <a:rPr lang="en-GB" sz="1100">
                          <a:solidFill>
                            <a:schemeClr val="dk2"/>
                          </a:solidFill>
                          <a:latin typeface="Lato"/>
                          <a:ea typeface="Lato"/>
                          <a:cs typeface="Lato"/>
                          <a:sym typeface="Lato"/>
                        </a:rPr>
                        <a:t>: </a:t>
                      </a:r>
                      <a:endParaRPr sz="1100">
                        <a:solidFill>
                          <a:schemeClr val="dk2"/>
                        </a:solidFill>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Learnt more about the nature of transactional data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Learnt more about existing libraries and its functions that we could use in our code</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EDA processes on Transactional data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Data mining techniques that gave us an initial start on the project </a:t>
                      </a:r>
                      <a:endParaRPr sz="1000">
                        <a:latin typeface="Lato"/>
                        <a:ea typeface="Lato"/>
                        <a:cs typeface="Lato"/>
                        <a:sym typeface="Lato"/>
                      </a:endParaRPr>
                    </a:p>
                  </a:txBody>
                  <a:tcPr marT="91425" marB="91425" marR="91425" marL="91425">
                    <a:lnL cap="flat" cmpd="sng" w="19050">
                      <a:solidFill>
                        <a:schemeClr val="dk2">
                          <a:alpha val="0"/>
                        </a:schemeClr>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lnSpc>
                          <a:spcPct val="115000"/>
                        </a:lnSpc>
                        <a:spcBef>
                          <a:spcPts val="0"/>
                        </a:spcBef>
                        <a:spcAft>
                          <a:spcPts val="0"/>
                        </a:spcAft>
                        <a:buNone/>
                      </a:pPr>
                      <a:r>
                        <a:rPr b="1" lang="en-GB" sz="1100">
                          <a:latin typeface="Lato"/>
                          <a:ea typeface="Lato"/>
                          <a:cs typeface="Lato"/>
                          <a:sym typeface="Lato"/>
                        </a:rPr>
                        <a:t>Further research that needed to be done </a:t>
                      </a:r>
                      <a:r>
                        <a:rPr lang="en-GB" sz="1100">
                          <a:latin typeface="Lato"/>
                          <a:ea typeface="Lato"/>
                          <a:cs typeface="Lato"/>
                          <a:sym typeface="Lato"/>
                        </a:rPr>
                        <a:t>:</a:t>
                      </a:r>
                      <a:endParaRPr sz="1100">
                        <a:latin typeface="Lato"/>
                        <a:ea typeface="Lato"/>
                        <a:cs typeface="Lato"/>
                        <a:sym typeface="Lato"/>
                      </a:endParaRPr>
                    </a:p>
                    <a:p>
                      <a:pPr indent="-292100" lvl="0" marL="457200" marR="0" rtl="0" algn="l">
                        <a:lnSpc>
                          <a:spcPct val="115000"/>
                        </a:lnSpc>
                        <a:spcBef>
                          <a:spcPts val="0"/>
                        </a:spcBef>
                        <a:spcAft>
                          <a:spcPts val="0"/>
                        </a:spcAft>
                        <a:buSzPts val="1000"/>
                        <a:buFont typeface="Lato"/>
                        <a:buChar char="●"/>
                      </a:pPr>
                      <a:r>
                        <a:rPr lang="en-GB" sz="1000">
                          <a:latin typeface="Lato"/>
                          <a:ea typeface="Lato"/>
                          <a:cs typeface="Lato"/>
                          <a:sym typeface="Lato"/>
                        </a:rPr>
                        <a:t>Limitations of K-means</a:t>
                      </a:r>
                      <a:endParaRPr sz="1000">
                        <a:latin typeface="Lato"/>
                        <a:ea typeface="Lato"/>
                        <a:cs typeface="Lato"/>
                        <a:sym typeface="Lato"/>
                      </a:endParaRPr>
                    </a:p>
                    <a:p>
                      <a:pPr indent="-292100" lvl="0" marL="457200" marR="0" rtl="0" algn="l">
                        <a:lnSpc>
                          <a:spcPct val="115000"/>
                        </a:lnSpc>
                        <a:spcBef>
                          <a:spcPts val="0"/>
                        </a:spcBef>
                        <a:spcAft>
                          <a:spcPts val="0"/>
                        </a:spcAft>
                        <a:buSzPts val="1000"/>
                        <a:buFont typeface="Lato"/>
                        <a:buChar char="●"/>
                      </a:pPr>
                      <a:r>
                        <a:rPr lang="en-GB" sz="1000">
                          <a:latin typeface="Lato"/>
                          <a:ea typeface="Lato"/>
                          <a:cs typeface="Lato"/>
                          <a:sym typeface="Lato"/>
                        </a:rPr>
                        <a:t>Limitation of K-modes</a:t>
                      </a:r>
                      <a:endParaRPr sz="1000">
                        <a:latin typeface="Lato"/>
                        <a:ea typeface="Lato"/>
                        <a:cs typeface="Lato"/>
                        <a:sym typeface="Lato"/>
                      </a:endParaRPr>
                    </a:p>
                    <a:p>
                      <a:pPr indent="-292100" lvl="0" marL="457200" marR="0" rtl="0" algn="l">
                        <a:lnSpc>
                          <a:spcPct val="115000"/>
                        </a:lnSpc>
                        <a:spcBef>
                          <a:spcPts val="0"/>
                        </a:spcBef>
                        <a:spcAft>
                          <a:spcPts val="0"/>
                        </a:spcAft>
                        <a:buSzPts val="1000"/>
                        <a:buFont typeface="Lato"/>
                        <a:buChar char="●"/>
                      </a:pPr>
                      <a:r>
                        <a:rPr lang="en-GB" sz="1000">
                          <a:latin typeface="Lato"/>
                          <a:ea typeface="Lato"/>
                          <a:cs typeface="Lato"/>
                          <a:sym typeface="Lato"/>
                        </a:rPr>
                        <a:t>K-Prototype clustering</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Determining which cluster technique is the best for our data</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Proceeding with classification after labelling our data with “Pseudo labels” based on our clustering analysis</a:t>
                      </a:r>
                      <a:endParaRPr sz="1000">
                        <a:latin typeface="Lato"/>
                        <a:ea typeface="Lato"/>
                        <a:cs typeface="Lato"/>
                        <a:sym typeface="Lato"/>
                      </a:endParaRPr>
                    </a:p>
                  </a:txBody>
                  <a:tcPr marT="91425" marB="91425" marR="91425" marL="91425">
                    <a:lnL cap="flat" cmpd="sng" w="9525">
                      <a:solidFill>
                        <a:schemeClr val="dk2"/>
                      </a:solidFill>
                      <a:prstDash val="dash"/>
                      <a:round/>
                      <a:headEnd len="sm" w="sm" type="none"/>
                      <a:tailEnd len="sm" w="sm" type="none"/>
                    </a:lnL>
                    <a:lnR cap="flat" cmpd="sng" w="19050">
                      <a:solidFill>
                        <a:schemeClr val="dk2">
                          <a:alpha val="0"/>
                        </a:schemeClr>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Datasets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